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handoutMasterIdLst>
    <p:handoutMasterId r:id="rId17"/>
  </p:handoutMasterIdLst>
  <p:sldIdLst>
    <p:sldId id="256" r:id="rId3"/>
    <p:sldId id="257" r:id="rId4"/>
    <p:sldId id="258" r:id="rId5"/>
    <p:sldId id="259" r:id="rId6"/>
    <p:sldId id="260" r:id="rId7"/>
    <p:sldId id="267" r:id="rId8"/>
    <p:sldId id="268" r:id="rId9"/>
    <p:sldId id="269" r:id="rId10"/>
    <p:sldId id="270" r:id="rId11"/>
    <p:sldId id="261" r:id="rId12"/>
    <p:sldId id="262" r:id="rId13"/>
    <p:sldId id="271" r:id="rId14"/>
    <p:sldId id="273" r:id="rId15"/>
  </p:sldIdLst>
  <p:sldSz cx="10080625" cy="7559675"/>
  <p:notesSz cx="7559675" cy="10691813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250" y="-57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bg-BG" sz="14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" name="Контейнер за 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bg-BG" sz="14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4" name="Контейнер за долния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bg-BG" sz="14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5" name="Контейнер за номер на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B66AEB2C-7B16-4FC8-808B-28C764529018}" type="slidenum">
              <a:t>‹#›</a:t>
            </a:fld>
            <a:endParaRPr lang="bg-BG" sz="14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851116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Контейнер за бележ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bg-BG"/>
          </a:p>
        </p:txBody>
      </p:sp>
      <p:sp>
        <p:nvSpPr>
          <p:cNvPr id="4" name="Контейнер за горния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bg-BG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bg-BG"/>
          </a:p>
        </p:txBody>
      </p:sp>
      <p:sp>
        <p:nvSpPr>
          <p:cNvPr id="5" name="Контейнер за 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bg-BG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bg-BG"/>
          </a:p>
        </p:txBody>
      </p:sp>
      <p:sp>
        <p:nvSpPr>
          <p:cNvPr id="6" name="Контейнер за долния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rtl="0" hangingPunct="0">
              <a:buNone/>
              <a:tabLst/>
              <a:defRPr lang="bg-BG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bg-BG"/>
          </a:p>
        </p:txBody>
      </p:sp>
      <p:sp>
        <p:nvSpPr>
          <p:cNvPr id="7" name="Контейнер за номер на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algn="r" rtl="0" hangingPunct="0">
              <a:buNone/>
              <a:tabLst/>
              <a:defRPr lang="bg-BG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C280B56B-179B-488B-9B40-37835F9992BD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19556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bg-BG" sz="2000" b="0" i="0" u="none" strike="noStrike" kern="1200" cap="none">
        <a:ln>
          <a:noFill/>
        </a:ln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Контейнер за бележ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Контейнер за бележ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Контейнер за бележ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Контейнер за бележ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Контейнер за бележ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bg-BG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Контейнер за бележ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bg-BG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Контейнер за бележки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4EBFA02-493E-4CAA-BCCA-41EE15077F33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0244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370FE42-5E96-48E7-B159-677D2139068A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3619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9A3CE69-C982-4D8D-9363-FB97E7D73BD6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5198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503238" y="4535488"/>
            <a:ext cx="4459287" cy="1152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5114925" y="4535488"/>
            <a:ext cx="4460875" cy="1152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ED10942-4DB2-4D2B-AF98-52AC749598CC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2880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18E25C-4DF2-46C0-B7A9-D5F3C842F9CD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4120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71939AF-CB51-4B02-9C97-F5471615A294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882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9FEF0D-CBEF-43FD-B159-7AAF9700CB6E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5974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FA84724-F022-40D0-947C-E55CB6198E80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3779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2A33694-6E17-4678-B83F-D1336EDB17C7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2557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55A9BAF-8BC2-467C-A23D-409F0BF5B7B9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786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7308850" y="2552700"/>
            <a:ext cx="2266950" cy="3135313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503238" y="2552700"/>
            <a:ext cx="6653212" cy="3135313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F19F6A8-1CDB-4159-8E97-A1EACD669B2A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4874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A47CF3D-E92D-4AED-B89B-A2A7CBC0D13A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9673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CD8D133-692B-4A22-8534-439635DC96A9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085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770DBC0-1C2B-44A4-9C79-08AB6AFDC579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3414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5D5C3D5-1A69-43C6-B120-7983855E43E7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5879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олния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BF5D2D8-5D05-44CA-BA5E-C8FE0173780F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6508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3D5715F-D082-4AD3-8BD3-1013F90ED533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124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олния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C517306-A816-43D3-BF1C-CC4F1E59AC2A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988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F673B90-F54E-48A4-A172-34123B6AECA9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9016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A901DD7-4E26-4C47-B528-383C7981882D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8587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8276B45-C24F-4A7D-AE32-D9293EE39CF3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958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99C98D-79DD-410D-AE12-894D3E491AFD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9659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0" y="6016680"/>
            <a:ext cx="10076760" cy="154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Контейнер за заглавие 2"/>
          <p:cNvSpPr txBox="1">
            <a:spLocks noGrp="1"/>
          </p:cNvSpPr>
          <p:nvPr>
            <p:ph type="title"/>
          </p:nvPr>
        </p:nvSpPr>
        <p:spPr>
          <a:xfrm>
            <a:off x="503999" y="2553480"/>
            <a:ext cx="9071640" cy="162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 txBox="1">
            <a:spLocks noGrp="1"/>
          </p:cNvSpPr>
          <p:nvPr>
            <p:ph type="body" idx="1"/>
          </p:nvPr>
        </p:nvSpPr>
        <p:spPr>
          <a:xfrm>
            <a:off x="503999" y="4536000"/>
            <a:ext cx="9071640" cy="115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bg-BG" sz="3200" b="0" i="0" u="none" strike="noStrike" kern="1200" cap="none">
                <a:ln>
                  <a:noFill/>
                </a:ln>
                <a:latin typeface="Liberation Sans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bg-BG" sz="3200" b="0" i="0" u="none" strike="noStrike" kern="1200" cap="none">
                <a:ln>
                  <a:noFill/>
                </a:ln>
                <a:latin typeface="Liberation Sans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1"/>
              </a:spcAft>
              <a:buSzPct val="75000"/>
              <a:buFont typeface="StarSymbol"/>
              <a:buChar char="–"/>
              <a:defRPr lang="bg-BG" sz="2800" b="0" i="0" u="none" strike="noStrike" kern="1200" cap="none">
                <a:ln>
                  <a:noFill/>
                </a:ln>
                <a:latin typeface="Liberation Sans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45"/>
              </a:spcAft>
              <a:buSzPct val="45000"/>
              <a:buFont typeface="StarSymbol"/>
              <a:buChar char="●"/>
              <a:defRPr lang="bg-BG" sz="2400" b="0" i="0" u="none" strike="noStrike" kern="1200" cap="none">
                <a:ln>
                  <a:noFill/>
                </a:ln>
                <a:latin typeface="Liberation Sans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4"/>
              </a:spcAft>
              <a:buSzPct val="75000"/>
              <a:buFont typeface="StarSymbol"/>
              <a:buChar char="–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1"/>
              </a:spcAft>
              <a:buSzPct val="45000"/>
              <a:buFont typeface="StarSymbol"/>
              <a:buChar char="●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1"/>
              </a:spcAft>
              <a:buSzPct val="45000"/>
              <a:buFont typeface="StarSymbol"/>
              <a:buChar char="●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1"/>
              </a:spcAft>
              <a:buSzPct val="45000"/>
              <a:buFont typeface="StarSymbol"/>
              <a:buChar char="●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1"/>
              </a:spcAft>
              <a:buSzPct val="45000"/>
              <a:buFont typeface="StarSymbol"/>
              <a:buChar char="●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1"/>
              </a:spcAft>
              <a:buSzPct val="45000"/>
              <a:buFont typeface="StarSymbol"/>
              <a:buChar char="●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bg-BG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bg-BG"/>
          </a:p>
        </p:txBody>
      </p:sp>
      <p:sp>
        <p:nvSpPr>
          <p:cNvPr id="6" name="Контейнер за долния колонтитул 5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ctr" rtl="0" hangingPunct="0">
              <a:buNone/>
              <a:tabLst/>
              <a:defRPr lang="bg-BG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bg-BG"/>
          </a:p>
        </p:txBody>
      </p:sp>
      <p:sp>
        <p:nvSpPr>
          <p:cNvPr id="7" name="Контейнер за номер на слайда 6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bg-BG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03033BD0-618C-4F43-A030-3AF4CC2C0ECD}" type="slidenum">
              <a:t>‹#›</a:t>
            </a:fld>
            <a:endParaRPr lang="bg-BG"/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14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77119" cy="169524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hangingPunct="0">
        <a:tabLst/>
        <a:defRPr lang="bg-BG" sz="4400" b="0" i="0" u="none" strike="noStrike" kern="1200" cap="none">
          <a:ln>
            <a:noFill/>
          </a:ln>
          <a:latin typeface="Liberation Sans" pitchFamily="18"/>
        </a:defRPr>
      </a:lvl1pPr>
    </p:titleStyle>
    <p:bodyStyle>
      <a:lvl1pPr marL="0" marR="0" indent="0" hangingPunct="0">
        <a:spcBef>
          <a:spcPts val="0"/>
        </a:spcBef>
        <a:spcAft>
          <a:spcPts val="1414"/>
        </a:spcAft>
        <a:tabLst/>
        <a:defRPr lang="bg-BG" sz="3200" b="0" i="0" u="none" strike="noStrike" kern="1200" cap="none">
          <a:ln>
            <a:noFill/>
          </a:ln>
          <a:latin typeface="Liberation Sans" pitchFamily="18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0" y="6108479"/>
            <a:ext cx="10076760" cy="14511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Контейнер за заглавие 2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bg-BG" sz="3200" b="0" i="0" u="none" strike="noStrike" kern="1200" cap="none">
                <a:ln>
                  <a:noFill/>
                </a:ln>
                <a:latin typeface="Liberation Sans" pitchFamily="18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bg-BG" sz="3200" b="0" i="0" u="none" strike="noStrike" kern="1200" cap="none">
                <a:ln>
                  <a:noFill/>
                </a:ln>
                <a:latin typeface="Liberation Sans" pitchFamily="18"/>
              </a:defRPr>
            </a:lvl1pPr>
            <a:lvl2pPr marL="864000" marR="0" lvl="1" indent="-324000">
              <a:spcBef>
                <a:spcPts val="0"/>
              </a:spcBef>
              <a:spcAft>
                <a:spcPts val="1131"/>
              </a:spcAft>
              <a:buSzPct val="75000"/>
              <a:buFont typeface="StarSymbol"/>
              <a:buChar char="–"/>
              <a:defRPr lang="bg-BG" sz="2800" b="0" i="0" u="none" strike="noStrike" kern="1200" cap="none">
                <a:ln>
                  <a:noFill/>
                </a:ln>
                <a:latin typeface="Liberation Sans" pitchFamily="18"/>
              </a:defRPr>
            </a:lvl2pPr>
            <a:lvl3pPr marL="1295999" marR="0" lvl="2" indent="-288000">
              <a:spcBef>
                <a:spcPts val="0"/>
              </a:spcBef>
              <a:spcAft>
                <a:spcPts val="845"/>
              </a:spcAft>
              <a:buSzPct val="45000"/>
              <a:buFont typeface="StarSymbol"/>
              <a:buChar char="●"/>
              <a:defRPr lang="bg-BG" sz="2400" b="0" i="0" u="none" strike="noStrike" kern="1200" cap="none">
                <a:ln>
                  <a:noFill/>
                </a:ln>
                <a:latin typeface="Liberation Sans" pitchFamily="18"/>
              </a:defRPr>
            </a:lvl3pPr>
            <a:lvl4pPr marL="1728000" marR="0" lvl="3" indent="-216000">
              <a:spcBef>
                <a:spcPts val="0"/>
              </a:spcBef>
              <a:spcAft>
                <a:spcPts val="564"/>
              </a:spcAft>
              <a:buSzPct val="75000"/>
              <a:buFont typeface="StarSymbol"/>
              <a:buChar char="–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4pPr>
            <a:lvl5pPr marL="2160000" marR="0" lvl="4" indent="-216000">
              <a:spcBef>
                <a:spcPts val="0"/>
              </a:spcBef>
              <a:spcAft>
                <a:spcPts val="281"/>
              </a:spcAft>
              <a:buSzPct val="45000"/>
              <a:buFont typeface="StarSymbol"/>
              <a:buChar char="●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5pPr>
            <a:lvl6pPr marL="2592000" marR="0" lvl="5" indent="-216000">
              <a:spcBef>
                <a:spcPts val="0"/>
              </a:spcBef>
              <a:spcAft>
                <a:spcPts val="281"/>
              </a:spcAft>
              <a:buSzPct val="45000"/>
              <a:buFont typeface="StarSymbol"/>
              <a:buChar char="●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6pPr>
            <a:lvl7pPr marL="3024000" marR="0" lvl="6" indent="-216000">
              <a:spcBef>
                <a:spcPts val="0"/>
              </a:spcBef>
              <a:spcAft>
                <a:spcPts val="281"/>
              </a:spcAft>
              <a:buSzPct val="45000"/>
              <a:buFont typeface="StarSymbol"/>
              <a:buChar char="●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7pPr>
            <a:lvl8pPr marL="3456000" marR="0" lvl="7" indent="-216000">
              <a:spcBef>
                <a:spcPts val="0"/>
              </a:spcBef>
              <a:spcAft>
                <a:spcPts val="281"/>
              </a:spcAft>
              <a:buSzPct val="45000"/>
              <a:buFont typeface="StarSymbol"/>
              <a:buChar char="●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8pPr>
            <a:lvl9pPr marL="3887999" marR="0" lvl="8" indent="-216000">
              <a:spcBef>
                <a:spcPts val="0"/>
              </a:spcBef>
              <a:spcAft>
                <a:spcPts val="281"/>
              </a:spcAft>
              <a:buSzPct val="45000"/>
              <a:buFont typeface="StarSymbol"/>
              <a:buChar char="●"/>
              <a:defRPr lang="bg-BG" sz="2000" b="0" i="0" u="none" strike="noStrike" kern="1200" cap="none">
                <a:ln>
                  <a:noFill/>
                </a:ln>
                <a:latin typeface="Liberation Sans" pitchFamily="18"/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олния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algn="ctr" rtl="0" hangingPunct="0">
              <a:buNone/>
              <a:tabLst/>
              <a:defRPr lang="bg-BG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bg-BG"/>
          </a:p>
        </p:txBody>
      </p:sp>
      <p:sp>
        <p:nvSpPr>
          <p:cNvPr id="6" name="Контейнер за дата 5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rtl="0" hangingPunct="0">
              <a:buNone/>
              <a:tabLst/>
              <a:defRPr lang="bg-BG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bg-BG"/>
          </a:p>
        </p:txBody>
      </p:sp>
      <p:sp>
        <p:nvSpPr>
          <p:cNvPr id="7" name="Контейнер за номер на слайда 6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algn="r" rtl="0" hangingPunct="0">
              <a:buNone/>
              <a:tabLst/>
              <a:defRPr lang="bg-BG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2364DBFF-B878-499D-A213-DF9BD4B15E5D}" type="slidenum"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hangingPunct="0">
        <a:tabLst/>
        <a:defRPr lang="bg-BG" sz="4400" b="0" i="0" u="none" strike="noStrike" kern="1200" cap="none">
          <a:ln>
            <a:noFill/>
          </a:ln>
          <a:latin typeface="Liberation Sans" pitchFamily="18"/>
        </a:defRPr>
      </a:lvl1pPr>
    </p:titleStyle>
    <p:bodyStyle>
      <a:lvl1pPr marL="0" marR="0" indent="0" hangingPunct="0">
        <a:spcBef>
          <a:spcPts val="0"/>
        </a:spcBef>
        <a:spcAft>
          <a:spcPts val="1414"/>
        </a:spcAft>
        <a:tabLst/>
        <a:defRPr lang="bg-BG" sz="3200" b="0" i="0" u="none" strike="noStrike" kern="1200" cap="none">
          <a:ln>
            <a:noFill/>
          </a:ln>
          <a:latin typeface="Liberation Sans" pitchFamily="18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2.wdp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2000" y="4104000"/>
            <a:ext cx="4752000" cy="20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rot="11400">
            <a:off x="7221281" y="1516728"/>
            <a:ext cx="2855160" cy="21416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лавие 3"/>
          <p:cNvSpPr txBox="1">
            <a:spLocks noGrp="1"/>
          </p:cNvSpPr>
          <p:nvPr>
            <p:ph type="title" idx="4294967295"/>
          </p:nvPr>
        </p:nvSpPr>
        <p:spPr>
          <a:xfrm>
            <a:off x="719832" y="2761205"/>
            <a:ext cx="9071640" cy="1354217"/>
          </a:xfrm>
        </p:spPr>
        <p:txBody>
          <a:bodyPr vert="horz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rtl="0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Пчелите и медът-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значението им за човека и природата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 idx="4294967295"/>
          </p:nvPr>
        </p:nvSpPr>
        <p:spPr>
          <a:xfrm>
            <a:off x="504359" y="252785"/>
            <a:ext cx="9071640" cy="1723549"/>
          </a:xfrm>
        </p:spPr>
        <p:txBody>
          <a:bodyPr vert="horz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 rtl="0">
              <a:buNone/>
            </a:pP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Пчелата спада към клас Насекоми,разред Ципокрили и както останалите насекоми, има три части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гръден кош и коремче.</a:t>
            </a:r>
            <a:b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3000">
            <a:off x="718203" y="1655731"/>
            <a:ext cx="8368931" cy="394964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Текстово поле 4"/>
          <p:cNvSpPr txBox="1"/>
          <p:nvPr/>
        </p:nvSpPr>
        <p:spPr>
          <a:xfrm>
            <a:off x="207433" y="5724053"/>
            <a:ext cx="92170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Всички пчели имат по две двойки крилца, като задните са по-малки.  Имат жило, което </a:t>
            </a:r>
            <a:r>
              <a:rPr lang="bg-BG" sz="28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използват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,</a:t>
            </a:r>
            <a:r>
              <a:rPr lang="bg-BG" sz="28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за да се защитават.  Имат и по две сложни очи, съставени от множество малки </a:t>
            </a:r>
            <a:r>
              <a:rPr lang="bg-BG" sz="28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очи</a:t>
            </a:r>
            <a:r>
              <a:rPr lang="en-US" sz="28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 idx="4294967295"/>
          </p:nvPr>
        </p:nvSpPr>
        <p:spPr>
          <a:xfrm>
            <a:off x="504359" y="1572024"/>
            <a:ext cx="9071640" cy="2215991"/>
          </a:xfrm>
        </p:spPr>
        <p:txBody>
          <a:bodyPr vert="horz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rtl="0">
              <a:buNone/>
            </a:pPr>
            <a:r>
              <a:rPr lang="bg-B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Домът на пчелите се нарича кошер. В него има едно пчелно семейство, което има собствен живот и организация. Много кошери образуват пчелин.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048000" y="4035959"/>
            <a:ext cx="3240000" cy="2156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9160" y="3629160"/>
            <a:ext cx="2490840" cy="2490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520000" y="4031999"/>
            <a:ext cx="3168000" cy="2097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2808000"/>
            <a:ext cx="10080000" cy="47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лавие 2"/>
          <p:cNvSpPr txBox="1">
            <a:spLocks noGrp="1"/>
          </p:cNvSpPr>
          <p:nvPr>
            <p:ph type="title" idx="4294967295"/>
          </p:nvPr>
        </p:nvSpPr>
        <p:spPr>
          <a:xfrm>
            <a:off x="0" y="-394329"/>
            <a:ext cx="10007640" cy="1846659"/>
          </a:xfrm>
        </p:spPr>
        <p:txBody>
          <a:bodyPr vert="horz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rtl="0">
              <a:buNone/>
            </a:pPr>
            <a:r>
              <a:rPr lang="bg-BG" dirty="0">
                <a:cs typeface="Tahoma" pitchFamily="2"/>
              </a:rPr>
              <a:t/>
            </a:r>
            <a:br>
              <a:rPr lang="bg-BG" dirty="0">
                <a:cs typeface="Tahoma" pitchFamily="2"/>
              </a:rPr>
            </a:br>
            <a:r>
              <a:rPr lang="bg-BG" dirty="0">
                <a:cs typeface="Tahoma" pitchFamily="2"/>
              </a:rPr>
              <a:t/>
            </a:r>
            <a:br>
              <a:rPr lang="bg-BG" dirty="0">
                <a:cs typeface="Tahoma" pitchFamily="2"/>
              </a:rPr>
            </a:br>
            <a:endParaRPr lang="bg-BG" sz="3200" dirty="0">
              <a:cs typeface="Tahoma" pitchFamily="2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863848" y="306302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Състав на пчелното семейство</a:t>
            </a:r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пчела </a:t>
            </a: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майка – по една във всеки кошер</a:t>
            </a:r>
            <a:b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-пчели работнички – те могат да бъдат до 60000</a:t>
            </a:r>
            <a:b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търтеи </a:t>
            </a: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-техният брой е неопределен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 txBox="1">
            <a:spLocks noGrp="1"/>
          </p:cNvSpPr>
          <p:nvPr>
            <p:ph type="title" idx="4294967295"/>
          </p:nvPr>
        </p:nvSpPr>
        <p:spPr>
          <a:xfrm>
            <a:off x="240120" y="2819"/>
            <a:ext cx="9552720" cy="2428387"/>
          </a:xfrm>
        </p:spPr>
        <p:txBody>
          <a:bodyPr vert="horz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 rtl="0">
              <a:buNone/>
            </a:pP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Пчелата майка,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снася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яйца през целия си живот, който е до 5 години. За да се оплоди тя излиза на един единствен път на брачен полет. Броят на излюпените яйца могат да са до 2000 на ден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056536" y="3635821"/>
            <a:ext cx="2739871" cy="209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42362" y="4931965"/>
            <a:ext cx="3072000" cy="24501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Текстово поле 6"/>
          <p:cNvSpPr txBox="1"/>
          <p:nvPr/>
        </p:nvSpPr>
        <p:spPr>
          <a:xfrm>
            <a:off x="294318" y="2149976"/>
            <a:ext cx="906647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5200" lvl="0" indent="-457200" algn="just">
              <a:buFont typeface="Arial" panose="020B0604020202020204" pitchFamily="34" charset="0"/>
              <a:buChar char="•"/>
            </a:pP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Пчелите работнички- според функцията им в кошера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пчели събирачки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пчели </a:t>
            </a:r>
            <a:r>
              <a:rPr lang="bg-BG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пазачки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пчели чистачки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пчели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кърмачки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пчели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разузнавачки</a:t>
            </a:r>
          </a:p>
          <a:p>
            <a:pPr lvl="0" algn="ctr"/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bg-BG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r">
              <a:buFont typeface="Arial" panose="020B0604020202020204" pitchFamily="34" charset="0"/>
              <a:buChar char="•"/>
            </a:pPr>
            <a:r>
              <a:rPr lang="bg-BG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Търтейте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оплождат пчелите майки.</a:t>
            </a:r>
          </a:p>
          <a:p>
            <a:pPr algn="just"/>
            <a:endParaRPr 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2846388"/>
            <a:ext cx="3023697" cy="2263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185" y="1911273"/>
            <a:ext cx="79375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207" y="420778"/>
            <a:ext cx="80041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54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520032" y="611485"/>
            <a:ext cx="46447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1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1. Пчелен мед</a:t>
            </a: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647824" y="1835621"/>
            <a:ext cx="5038725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bg-BG" sz="2800" dirty="0">
                <a:solidFill>
                  <a:prstClr val="black"/>
                </a:solidFill>
                <a:latin typeface="Times New Roman"/>
              </a:rPr>
              <a:t>Той е основният пчелен продукт. И има растително-животински произход.</a:t>
            </a:r>
            <a:endParaRPr lang="bg-BG" sz="2800" b="1" u="sng" dirty="0">
              <a:solidFill>
                <a:prstClr val="black"/>
              </a:solidFill>
              <a:latin typeface="Times New Roman"/>
            </a:endParaRPr>
          </a:p>
          <a:p>
            <a:pPr lvl="0">
              <a:buFont typeface="Wingdings" pitchFamily="2" charset="2"/>
              <a:buChar char="v"/>
            </a:pPr>
            <a:r>
              <a:rPr lang="bg-BG" sz="2800" b="1" dirty="0">
                <a:solidFill>
                  <a:prstClr val="black"/>
                </a:solidFill>
                <a:latin typeface="Times New Roman"/>
              </a:rPr>
              <a:t>Нектарен мед – </a:t>
            </a:r>
            <a:r>
              <a:rPr lang="bg-BG" sz="2800" dirty="0">
                <a:solidFill>
                  <a:prstClr val="black"/>
                </a:solidFill>
                <a:latin typeface="Times New Roman"/>
              </a:rPr>
              <a:t>той се получава от нектара на цъфтящата медоносна растителност. </a:t>
            </a:r>
            <a:r>
              <a:rPr lang="bg-BG" sz="2800" dirty="0" smtClean="0">
                <a:solidFill>
                  <a:prstClr val="black"/>
                </a:solidFill>
                <a:latin typeface="Times New Roman"/>
              </a:rPr>
              <a:t>Той може да бъде </a:t>
            </a:r>
            <a:r>
              <a:rPr lang="bg-BG" sz="2800" dirty="0" err="1" smtClean="0">
                <a:solidFill>
                  <a:prstClr val="black"/>
                </a:solidFill>
                <a:latin typeface="Times New Roman"/>
              </a:rPr>
              <a:t>полифлорен</a:t>
            </a:r>
            <a:r>
              <a:rPr lang="bg-BG" sz="2800" dirty="0" smtClean="0">
                <a:solidFill>
                  <a:prstClr val="black"/>
                </a:solidFill>
                <a:latin typeface="Times New Roman"/>
              </a:rPr>
              <a:t> или </a:t>
            </a:r>
            <a:r>
              <a:rPr lang="bg-BG" sz="2800" dirty="0" err="1" smtClean="0">
                <a:solidFill>
                  <a:prstClr val="black"/>
                </a:solidFill>
                <a:latin typeface="Times New Roman"/>
              </a:rPr>
              <a:t>монофлорен</a:t>
            </a:r>
            <a:r>
              <a:rPr lang="bg-BG" sz="2800" dirty="0" smtClean="0">
                <a:solidFill>
                  <a:prstClr val="black"/>
                </a:solidFill>
                <a:latin typeface="Times New Roman"/>
              </a:rPr>
              <a:t>.</a:t>
            </a:r>
            <a:endParaRPr lang="bg-BG" sz="2800" dirty="0">
              <a:solidFill>
                <a:prstClr val="black"/>
              </a:solidFill>
              <a:latin typeface="Times New Roman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099" y="1447707"/>
            <a:ext cx="4990155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54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785946" y="448305"/>
            <a:ext cx="6191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/>
                <a:ea typeface="+mj-ea"/>
                <a:cs typeface="+mj-cs"/>
              </a:rPr>
              <a:t>2</a:t>
            </a:r>
            <a:r>
              <a:rPr kumimoji="0" lang="bg-BG" sz="2800" b="1" i="0" u="none" strike="noStrike" kern="0" cap="all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/>
                <a:ea typeface="+mj-ea"/>
                <a:cs typeface="+mj-cs"/>
              </a:rPr>
              <a:t>. Пчелен восък</a:t>
            </a:r>
            <a:endParaRPr kumimoji="0" lang="bg-BG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785946" y="1547589"/>
            <a:ext cx="56742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g-BG" sz="2800" b="1" cap="all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/>
              </a:rPr>
              <a:t>3. </a:t>
            </a:r>
            <a:r>
              <a:rPr lang="bg-BG" sz="2800" b="1" cap="all" dirty="0" err="1">
                <a:solidFill>
                  <a:prstClr val="black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/>
              </a:rPr>
              <a:t>Прополис</a:t>
            </a:r>
            <a:r>
              <a:rPr lang="bg-BG" sz="2800" b="1" cap="all" dirty="0">
                <a:solidFill>
                  <a:prstClr val="black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/>
              </a:rPr>
              <a:t> (Пчелен клей</a:t>
            </a:r>
            <a:r>
              <a:rPr lang="bg-BG" sz="2400" b="1" cap="all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/>
              </a:rPr>
              <a:t>)</a:t>
            </a:r>
            <a:endParaRPr lang="bg-BG" sz="2400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785946" y="2780952"/>
            <a:ext cx="41393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g-BG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/>
              </a:rPr>
              <a:t>4. </a:t>
            </a:r>
            <a:r>
              <a:rPr lang="bg-BG" sz="2800" b="1" dirty="0">
                <a:solidFill>
                  <a:prstClr val="black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/>
              </a:rPr>
              <a:t>ПЧЕЛНО МЛЕЧИЦЕ</a:t>
            </a:r>
            <a:endParaRPr lang="bg-BG" sz="2800" dirty="0">
              <a:solidFill>
                <a:prstClr val="black"/>
              </a:solidFill>
              <a:effectLst>
                <a:reflection blurRad="12700" stA="48000" endA="300" endPos="55000" dir="5400000" sy="-90000" algn="bl" rotWithShape="0"/>
              </a:effectLst>
              <a:latin typeface="Times New Roman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798772" y="3884819"/>
            <a:ext cx="3771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g-BG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/>
              </a:rPr>
              <a:t>5. </a:t>
            </a:r>
            <a:r>
              <a:rPr lang="bg-BG" sz="2800" b="1" dirty="0">
                <a:solidFill>
                  <a:prstClr val="black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/>
              </a:rPr>
              <a:t>ЦВЕТЕН ПРАШЕЦ</a:t>
            </a:r>
            <a:endParaRPr lang="bg-BG" sz="2800" dirty="0">
              <a:solidFill>
                <a:prstClr val="black"/>
              </a:solidFill>
              <a:effectLst>
                <a:reflection blurRad="12700" stA="48000" endA="300" endPos="55000" dir="5400000" sy="-90000" algn="bl" rotWithShape="0"/>
              </a:effectLst>
              <a:latin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391" y="-447629"/>
            <a:ext cx="2326782" cy="3361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52" b="95833" l="2516" r="977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534" y="2409346"/>
            <a:ext cx="2790866" cy="1895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24" y="5003973"/>
            <a:ext cx="1591072" cy="2555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897" y="5224356"/>
            <a:ext cx="3872070" cy="2168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8" t="14179" r="36243" b="4367"/>
          <a:stretch/>
        </p:blipFill>
        <p:spPr bwMode="auto">
          <a:xfrm>
            <a:off x="7776617" y="4146429"/>
            <a:ext cx="1922396" cy="319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39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22092" y="251445"/>
            <a:ext cx="6014363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SzPct val="70000"/>
              <a:buFont typeface="Wingdings" pitchFamily="2" charset="2"/>
              <a:buChar char="v"/>
            </a:pPr>
            <a:r>
              <a:rPr lang="bg-BG" sz="3200" b="1" dirty="0">
                <a:solidFill>
                  <a:prstClr val="black"/>
                </a:solidFill>
                <a:latin typeface="Times New Roman"/>
              </a:rPr>
              <a:t>Манов мед </a:t>
            </a:r>
            <a:endParaRPr lang="bg-BG" sz="3200" b="1" dirty="0" smtClean="0">
              <a:solidFill>
                <a:prstClr val="black"/>
              </a:solidFill>
              <a:latin typeface="Times New Roman"/>
            </a:endParaRPr>
          </a:p>
          <a:p>
            <a:r>
              <a:rPr lang="bg-BG" sz="3200" dirty="0" smtClean="0">
                <a:solidFill>
                  <a:schemeClr val="tx1"/>
                </a:solidFill>
              </a:rPr>
              <a:t>Той се получава от събраната от пчелите мана (растителна или животинска). </a:t>
            </a:r>
          </a:p>
          <a:p>
            <a:r>
              <a:rPr lang="bg-BG" sz="3200" dirty="0" smtClean="0">
                <a:solidFill>
                  <a:schemeClr val="tx1"/>
                </a:solidFill>
              </a:rPr>
              <a:t>   Растителната мана, наречена още медена роса, се отделя от листата и клончетата на редица дървесни видове.</a:t>
            </a:r>
          </a:p>
          <a:p>
            <a:r>
              <a:rPr lang="bg-BG" sz="3200" dirty="0" smtClean="0">
                <a:solidFill>
                  <a:schemeClr val="tx1"/>
                </a:solidFill>
              </a:rPr>
              <a:t>Животинската мана е сладки капчици по растенията, които представляват изпражнения на листни и щитоносни въшки,както и на други насекоми смучещи сок от растенията.</a:t>
            </a:r>
          </a:p>
          <a:p>
            <a:endParaRPr lang="bg-BG" sz="3200" b="1" dirty="0">
              <a:solidFill>
                <a:prstClr val="black"/>
              </a:solidFill>
              <a:latin typeface="Times New Roman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898" y="1619598"/>
            <a:ext cx="417646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343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1619596"/>
            <a:ext cx="10080000" cy="59400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ово поле 2"/>
          <p:cNvSpPr txBox="1"/>
          <p:nvPr/>
        </p:nvSpPr>
        <p:spPr>
          <a:xfrm>
            <a:off x="9792840" y="1619596"/>
            <a:ext cx="395880" cy="828403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bg-BG" sz="1800" b="0" i="0" u="none" strike="noStrike" kern="1200" cap="none" dirty="0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575816" y="262683"/>
            <a:ext cx="9145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hangingPunct="0"/>
            <a:r>
              <a:rPr lang="bg-BG" sz="2800" dirty="0" err="1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Bъглexидpaтите</a:t>
            </a:r>
            <a:r>
              <a:rPr lang="bg-BG" sz="28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cъcтaвят</a:t>
            </a:r>
            <a:r>
              <a:rPr lang="bg-BG" sz="28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нaй-гoлямaтa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чacт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oт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cyxaтa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мaтepия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нa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мeдa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(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cъдъpжaниeтo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нa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вoдa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в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пчeлния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мeд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вapиpa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28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мeждy</a:t>
            </a:r>
            <a:r>
              <a:rPr lang="bg-BG" sz="28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14%-20%).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64800" y="323453"/>
            <a:ext cx="5871244" cy="3014172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bg-BG" sz="2400" b="0" i="0" u="none" strike="noStrike" kern="1200" cap="none" dirty="0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971482" y="2461891"/>
            <a:ext cx="3672408" cy="2914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67504" y="5652045"/>
            <a:ext cx="2916000" cy="170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840512" y="5392891"/>
            <a:ext cx="3067831" cy="20641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Текстово поле 6"/>
          <p:cNvSpPr txBox="1"/>
          <p:nvPr/>
        </p:nvSpPr>
        <p:spPr>
          <a:xfrm>
            <a:off x="64801" y="137768"/>
            <a:ext cx="100158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hangingPunct="0"/>
            <a:r>
              <a:rPr lang="bg-BG" sz="32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   </a:t>
            </a:r>
            <a:r>
              <a:rPr lang="bg-BG" sz="3200" b="1" dirty="0" err="1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Дизахариди</a:t>
            </a:r>
            <a:r>
              <a:rPr lang="bg-BG" sz="3200" b="1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:</a:t>
            </a:r>
          </a:p>
          <a:p>
            <a:pPr marL="342900" lvl="0" indent="-342900" hangingPunct="0">
              <a:buFontTx/>
              <a:buChar char="-"/>
            </a:pPr>
            <a:r>
              <a:rPr lang="bg-BG" sz="3200" dirty="0" err="1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Захароза</a:t>
            </a:r>
            <a:r>
              <a:rPr lang="bg-BG" sz="32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32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– C12H22O11 изградена от </a:t>
            </a:r>
            <a:r>
              <a:rPr lang="bg-BG" sz="3200" dirty="0" err="1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глюкозиден</a:t>
            </a:r>
            <a:r>
              <a:rPr lang="bg-BG" sz="32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32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и </a:t>
            </a:r>
            <a:r>
              <a:rPr lang="bg-BG" sz="3200" dirty="0" err="1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фруктозиден</a:t>
            </a:r>
            <a:r>
              <a:rPr lang="bg-BG" sz="32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</a:t>
            </a:r>
            <a:r>
              <a:rPr lang="bg-BG" sz="3200" dirty="0" err="1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монозахариден</a:t>
            </a:r>
            <a:r>
              <a:rPr lang="bg-BG" sz="32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 остатък. </a:t>
            </a:r>
          </a:p>
          <a:p>
            <a:pPr marL="342900" lvl="0" indent="-342900" hangingPunct="0">
              <a:buFontTx/>
              <a:buChar char="-"/>
            </a:pPr>
            <a:r>
              <a:rPr lang="bg-BG" sz="32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Тя е </a:t>
            </a:r>
            <a:r>
              <a:rPr lang="bg-BG" sz="32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б</a:t>
            </a:r>
            <a:r>
              <a:rPr lang="bg-BG" sz="3200" dirty="0" smtClean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езцветно </a:t>
            </a:r>
            <a:r>
              <a:rPr lang="bg-BG" sz="3200" dirty="0">
                <a:latin typeface="Times New Roman" panose="02020603050405020304" pitchFamily="18" charset="0"/>
                <a:ea typeface="Segoe UI" pitchFamily="2"/>
                <a:cs typeface="Times New Roman" panose="02020603050405020304" pitchFamily="18" charset="0"/>
              </a:rPr>
              <a:t>кристално вещество със сладък вкус</a:t>
            </a:r>
          </a:p>
          <a:p>
            <a:endParaRPr lang="bg-BG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080625" cy="764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342231" y="1619596"/>
            <a:ext cx="93961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bg-BG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една </a:t>
            </a:r>
            <a:r>
              <a:rPr lang="bg-BG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пчела са й необходими 28гр.мед, за да обиколи</a:t>
            </a:r>
          </a:p>
          <a:p>
            <a:pPr lvl="0"/>
            <a:r>
              <a:rPr lang="bg-BG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цялата Земя.</a:t>
            </a: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353324" y="2771724"/>
            <a:ext cx="9263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bg-BG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Пчелите имат над 170 ароматни рецептора</a:t>
            </a:r>
            <a:r>
              <a:rPr lang="bg-BG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1079872" y="63001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1079872" y="70201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1057515" y="462823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Знаете ли, че…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342231" y="3501121"/>
            <a:ext cx="9594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Медът е единствената храна, </a:t>
            </a:r>
            <a:r>
              <a:rPr lang="bg-BG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кочто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съдържа всички необходими вещества, за поддържането на живота.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353324" y="4603672"/>
            <a:ext cx="93850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Пчелният мед се усвоява 100% от организма и не повишава </a:t>
            </a:r>
            <a:r>
              <a:rPr lang="bg-BG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холестерола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кръвта.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353324" y="5940077"/>
            <a:ext cx="93850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Жуженето на пчелите е резултат от специфично движение на крилата им, което е 200 удара в секунда. 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32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287783" y="1592148"/>
            <a:ext cx="9485649" cy="963553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pPr marL="314982" indent="-314982">
              <a:buFont typeface="Wingdings" panose="05000000000000000000" pitchFamily="2" charset="2"/>
              <a:buChar char="v"/>
            </a:pP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Медоносните 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пчели общуват помежду си чрез танцуване.</a:t>
            </a:r>
          </a:p>
        </p:txBody>
      </p:sp>
      <p:sp>
        <p:nvSpPr>
          <p:cNvPr id="3" name="Правоъгълник 2"/>
          <p:cNvSpPr/>
          <p:nvPr/>
        </p:nvSpPr>
        <p:spPr>
          <a:xfrm>
            <a:off x="293805" y="3583050"/>
            <a:ext cx="9728017" cy="1948438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marL="377979" indent="-377979">
              <a:buFont typeface="Wingdings" panose="05000000000000000000" pitchFamily="2" charset="2"/>
              <a:buChar char="v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Медът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единствената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пинокембрин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- антиоксидант,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подобреното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функциониране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мозъка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bg-BG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287783" y="5147989"/>
            <a:ext cx="5626438" cy="532666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marL="314982" indent="-314982">
              <a:buFont typeface="Wingdings" panose="05000000000000000000" pitchFamily="2" charset="2"/>
              <a:buChar char="v"/>
            </a:pP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Пчелите никога не спят.</a:t>
            </a:r>
            <a:r>
              <a:rPr lang="bg-BG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293806" y="5882370"/>
            <a:ext cx="9338945" cy="963553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pPr marL="314982" indent="-314982">
              <a:buFont typeface="Wingdings" panose="05000000000000000000" pitchFamily="2" charset="2"/>
              <a:buChar char="v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Пчелите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летят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24 километра в час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448" y="-762000"/>
            <a:ext cx="5791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Текстово поле 5"/>
          <p:cNvSpPr txBox="1"/>
          <p:nvPr/>
        </p:nvSpPr>
        <p:spPr>
          <a:xfrm>
            <a:off x="287784" y="467469"/>
            <a:ext cx="96752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Средната пчела работничка произвежда 1/12 </a:t>
            </a:r>
          </a:p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чаена лъжичка мед през целия си живот.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287783" y="2555701"/>
            <a:ext cx="92037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Мозъкът на пчелата е с големина на сусамено зрънце.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52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Beehive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ehive1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455</Words>
  <Application>Microsoft Office PowerPoint</Application>
  <PresentationFormat>По избор</PresentationFormat>
  <Paragraphs>47</Paragraphs>
  <Slides>13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5" baseType="lpstr">
      <vt:lpstr>Beehive</vt:lpstr>
      <vt:lpstr>Beehive1</vt:lpstr>
      <vt:lpstr>Пчелите и медът- значението им за човека и природата</vt:lpstr>
      <vt:lpstr>Пчелата спада към клас Насекоми,разред Ципокрили и както останалите насекоми, има три части: глава, гръден кош и коремче. </vt:lpstr>
      <vt:lpstr>Домът на пчелите се нарича кошер. В него има едно пчелно семейство, което има собствен живот и организация. Много кошери образуват пчелин.</vt:lpstr>
      <vt:lpstr>  </vt:lpstr>
      <vt:lpstr>Пчелата майка, снася яйца през целия си живот, който е до 5 години. За да се оплоди тя излиза на един единствен път на брачен полет. Броят на излюпените яйца могат да са до 2000 на ден.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Beehive</dc:title>
  <dc:creator>Admin</dc:creator>
  <cp:lastModifiedBy>Admin</cp:lastModifiedBy>
  <cp:revision>18</cp:revision>
  <dcterms:created xsi:type="dcterms:W3CDTF">2020-10-24T16:31:18Z</dcterms:created>
  <dcterms:modified xsi:type="dcterms:W3CDTF">2021-05-31T13:00:23Z</dcterms:modified>
</cp:coreProperties>
</file>