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5" r:id="rId9"/>
    <p:sldId id="262" r:id="rId10"/>
    <p:sldId id="266" r:id="rId11"/>
    <p:sldId id="263" r:id="rId12"/>
    <p:sldId id="264" r:id="rId13"/>
    <p:sldId id="267" r:id="rId14"/>
    <p:sldId id="271" r:id="rId15"/>
    <p:sldId id="272" r:id="rId16"/>
    <p:sldId id="274" r:id="rId17"/>
    <p:sldId id="275" r:id="rId18"/>
    <p:sldId id="276" r:id="rId19"/>
    <p:sldId id="277" r:id="rId20"/>
    <p:sldId id="279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 за редакция стил подзагл. обр.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273CC536-4F3D-4E22-A9F1-A3C6D40310AC}" type="datetimeFigureOut">
              <a:rPr lang="bg-BG" smtClean="0"/>
              <a:t>24.2.2021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5761" y="116630"/>
            <a:ext cx="9131508" cy="6180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539552" y="764705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dirty="0">
                <a:solidFill>
                  <a:srgbClr val="FFFF00"/>
                </a:solidFill>
              </a:rPr>
              <a:t>ХРАНАТА НА ЖИВОТА ИЛИ „БЯЛАТА КРЪВ“ НА ХРАНИТЕЛНОВКУСОВАТА ПРОМИШЛЕНОСТ</a:t>
            </a:r>
            <a:endParaRPr lang="bg-BG" b="1" dirty="0">
              <a:solidFill>
                <a:srgbClr val="FFFF00"/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1547665" y="332656"/>
            <a:ext cx="59046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2800" b="1" dirty="0">
                <a:solidFill>
                  <a:prstClr val="white"/>
                </a:solidFill>
                <a:latin typeface="Calibri"/>
              </a:rPr>
              <a:t>ПРЯСНОТО МЛЯКО</a:t>
            </a:r>
            <a:endParaRPr lang="bg-BG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043608" y="1484784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>
                <a:solidFill>
                  <a:srgbClr val="FFC000"/>
                </a:solidFill>
              </a:rPr>
              <a:t>Определяне киселинността на прясно мляко</a:t>
            </a:r>
          </a:p>
          <a:p>
            <a:pPr algn="ctr"/>
            <a:r>
              <a:rPr lang="bg-BG" dirty="0" smtClean="0">
                <a:solidFill>
                  <a:srgbClr val="FFC000"/>
                </a:solidFill>
              </a:rPr>
              <a:t>/ </a:t>
            </a:r>
            <a:r>
              <a:rPr lang="bg-BG" sz="1600" dirty="0" smtClean="0">
                <a:solidFill>
                  <a:srgbClr val="FFC000"/>
                </a:solidFill>
              </a:rPr>
              <a:t>лабораторно упражнение </a:t>
            </a:r>
            <a:r>
              <a:rPr lang="bg-BG" dirty="0" smtClean="0">
                <a:solidFill>
                  <a:srgbClr val="FFC000"/>
                </a:solidFill>
              </a:rPr>
              <a:t>/</a:t>
            </a:r>
            <a:endParaRPr lang="bg-BG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66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39687" y="260648"/>
            <a:ext cx="8064896" cy="1440160"/>
          </a:xfrm>
        </p:spPr>
        <p:txBody>
          <a:bodyPr/>
          <a:lstStyle/>
          <a:p>
            <a:r>
              <a:rPr lang="bg-BG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Селскостопански животни за добив на мляко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4120615" cy="2940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4226042" cy="2940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900" y="3933056"/>
            <a:ext cx="3506470" cy="2708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050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23528"/>
          </a:xfrm>
        </p:spPr>
        <p:txBody>
          <a:bodyPr/>
          <a:lstStyle/>
          <a:p>
            <a: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Говеда за мляко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23528" y="1600200"/>
            <a:ext cx="8568952" cy="4997152"/>
          </a:xfrm>
        </p:spPr>
        <p:txBody>
          <a:bodyPr>
            <a:normAutofit fontScale="92500"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Говедовъдството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основен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клон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отрасъла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Животновъдство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/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В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приблизително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35% от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стойността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   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произвежданата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продукция в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животновъдството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за сметка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наговедовъдството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85% от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производството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мляко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15% .</a:t>
            </a:r>
          </a:p>
          <a:p>
            <a:pPr marL="0" indent="0"/>
            <a:r>
              <a:rPr lang="ru-RU" altLang="bg-BG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altLang="bg-BG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световен мащаб са известни 449 породи говеда, но в нашата страна се отглеждат най – често следните поводи,  които успешно се приспособяват към нашите климатични условия.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33903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44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Холщайн-фризийско</a:t>
            </a:r>
            <a:r>
              <a:rPr lang="bg-BG" altLang="bg-BG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черно-шарено говедо. </a:t>
            </a:r>
            <a:endParaRPr lang="bg-BG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788024" y="1600200"/>
            <a:ext cx="4032448" cy="4997152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Породата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създадена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САЩ и Канада. </a:t>
            </a:r>
            <a:r>
              <a:rPr lang="bg-BG" alt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Това е най-едрата млечна порода. Живата маса достига 1200 кг. Средната млечна</a:t>
            </a:r>
          </a:p>
          <a:p>
            <a:pPr marL="0" indent="0">
              <a:buNone/>
              <a:defRPr/>
            </a:pPr>
            <a:r>
              <a:rPr lang="bg-BG" alt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продуктивност за лактация е 6736 кг. с 3.67% масленост /често е над 10 000 кг./</a:t>
            </a:r>
            <a:endParaRPr lang="bg-BG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4864"/>
            <a:ext cx="432048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04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altLang="bg-BG" sz="4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Българско черно-шарено говедо</a:t>
            </a:r>
            <a:endParaRPr lang="bg-BG" sz="4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5461248"/>
            <a:ext cx="8352928" cy="1280120"/>
          </a:xfrm>
        </p:spPr>
        <p:txBody>
          <a:bodyPr/>
          <a:lstStyle/>
          <a:p>
            <a:pPr marL="0" indent="0">
              <a:buNone/>
            </a:pP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Млечността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кравите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3800-3900 кг. с 3.7%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мастни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вещества.</a:t>
            </a:r>
          </a:p>
          <a:p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584893"/>
            <a:ext cx="5184576" cy="3886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0407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79512"/>
          </a:xfrm>
        </p:spPr>
        <p:txBody>
          <a:bodyPr/>
          <a:lstStyle/>
          <a:p>
            <a:r>
              <a:rPr lang="bg-BG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Българско червено говедо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1520" y="5373216"/>
            <a:ext cx="8640960" cy="1296144"/>
          </a:xfrm>
        </p:spPr>
        <p:txBody>
          <a:bodyPr/>
          <a:lstStyle/>
          <a:p>
            <a:pPr marL="0" indent="0">
              <a:buNone/>
            </a:pP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Средната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жива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кравите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480 кг., а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млечната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продуктивност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3000 кг при 3.8%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масленост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bg-B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7" y="1268760"/>
            <a:ext cx="4797425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34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198" y="0"/>
            <a:ext cx="8229600" cy="980728"/>
          </a:xfrm>
        </p:spPr>
        <p:txBody>
          <a:bodyPr/>
          <a:lstStyle/>
          <a:p>
            <a:r>
              <a:rPr lang="bg-BG" sz="4400" b="1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Джерсейско</a:t>
            </a:r>
            <a:r>
              <a:rPr lang="bg-BG" sz="4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говедо </a:t>
            </a:r>
            <a:endParaRPr lang="bg-BG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1052736"/>
            <a:ext cx="4212701" cy="349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742" y="1052736"/>
            <a:ext cx="459174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179510" y="4642009"/>
            <a:ext cx="87849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bg-BG" altLang="bg-BG" sz="3000" dirty="0">
                <a:latin typeface="Times New Roman" pitchFamily="18" charset="0"/>
                <a:cs typeface="Times New Roman" pitchFamily="18" charset="0"/>
              </a:rPr>
              <a:t>Средната височина е 123см. Живата маса достига до 450 кг. Млечността е от 3400 до 4600 кг., но може да достигне до 6000-7000 кг. С масленост на млякото от 5.5 до 6%, а при отделни животни - 7.8%.</a:t>
            </a:r>
          </a:p>
          <a:p>
            <a:endParaRPr lang="bg-BG" sz="3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52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51520"/>
          </a:xfrm>
        </p:spPr>
        <p:txBody>
          <a:bodyPr/>
          <a:lstStyle/>
          <a:p>
            <a:r>
              <a:rPr lang="bg-BG" altLang="bg-BG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Монбелиард</a:t>
            </a:r>
            <a:endParaRPr lang="bg-BG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004048" y="1196751"/>
            <a:ext cx="3960440" cy="5328592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Породата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създадена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във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Франция. </a:t>
            </a:r>
            <a:r>
              <a:rPr lang="bg-BG" alt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Млечността достига 6500-7500литра с 4% мастни вещества в млякото. Кравите достигат 650-750 килограма</a:t>
            </a:r>
          </a:p>
          <a:p>
            <a:pPr marL="0" indent="0">
              <a:buNone/>
            </a:pPr>
            <a:r>
              <a:rPr lang="bg-BG" alt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Породата е много устойчива към </a:t>
            </a:r>
            <a:r>
              <a:rPr lang="bg-BG" altLang="bg-BG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маститни</a:t>
            </a:r>
            <a:r>
              <a:rPr lang="bg-BG" alt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заболявания</a:t>
            </a:r>
            <a:endParaRPr lang="bg-BG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3" y="1628800"/>
            <a:ext cx="4676433" cy="424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2864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46843" y="188640"/>
            <a:ext cx="8229600" cy="763488"/>
          </a:xfrm>
        </p:spPr>
        <p:txBody>
          <a:bodyPr/>
          <a:lstStyle/>
          <a:p>
            <a: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Овце за мляко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12744" y="908720"/>
            <a:ext cx="8229600" cy="1252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България за добив на мляко се отглеждат основно две породи овце </a:t>
            </a:r>
            <a:r>
              <a:rPr lang="bg-BG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Аваси</a:t>
            </a:r>
            <a:r>
              <a:rPr lang="bg-BG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bg-BG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Асаф</a:t>
            </a:r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60848"/>
            <a:ext cx="3960440" cy="321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6032"/>
            <a:ext cx="4286368" cy="321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Текстово поле 4"/>
          <p:cNvSpPr txBox="1"/>
          <p:nvPr/>
        </p:nvSpPr>
        <p:spPr>
          <a:xfrm>
            <a:off x="395536" y="5404889"/>
            <a:ext cx="824680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Живата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овцете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е 45 кг, а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кочовете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е 75кг. </a:t>
            </a:r>
            <a:r>
              <a:rPr lang="ru-RU" altLang="bg-BG" sz="2800" dirty="0" err="1">
                <a:latin typeface="Times New Roman" pitchFamily="18" charset="0"/>
                <a:cs typeface="Times New Roman" pitchFamily="18" charset="0"/>
              </a:rPr>
              <a:t>Млечността</a:t>
            </a:r>
            <a:r>
              <a:rPr lang="ru-RU" altLang="bg-BG" sz="2800" dirty="0">
                <a:latin typeface="Times New Roman" pitchFamily="18" charset="0"/>
                <a:cs typeface="Times New Roman" pitchFamily="18" charset="0"/>
              </a:rPr>
              <a:t> е около 350-400кг при </a:t>
            </a:r>
            <a:r>
              <a:rPr lang="ru-RU" altLang="bg-BG" sz="2800" dirty="0" err="1">
                <a:latin typeface="Times New Roman" pitchFamily="18" charset="0"/>
                <a:cs typeface="Times New Roman" pitchFamily="18" charset="0"/>
              </a:rPr>
              <a:t>Аваси</a:t>
            </a:r>
            <a:r>
              <a:rPr lang="ru-RU" altLang="bg-BG" sz="2800" dirty="0">
                <a:latin typeface="Times New Roman" pitchFamily="18" charset="0"/>
                <a:cs typeface="Times New Roman" pitchFamily="18" charset="0"/>
              </a:rPr>
              <a:t> и до 500кг. при </a:t>
            </a:r>
            <a:r>
              <a:rPr lang="ru-RU" altLang="bg-BG" sz="2800" dirty="0" err="1">
                <a:latin typeface="Times New Roman" pitchFamily="18" charset="0"/>
                <a:cs typeface="Times New Roman" pitchFamily="18" charset="0"/>
              </a:rPr>
              <a:t>Асаф</a:t>
            </a:r>
            <a:r>
              <a:rPr lang="ru-RU" altLang="bg-BG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318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864096"/>
          </a:xfrm>
        </p:spPr>
        <p:txBody>
          <a:bodyPr/>
          <a:lstStyle/>
          <a:p>
            <a:r>
              <a:rPr lang="bg-B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Кози за мляко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"/>
          </p:nvPr>
        </p:nvSpPr>
        <p:spPr>
          <a:xfrm>
            <a:off x="541774" y="1124744"/>
            <a:ext cx="8229600" cy="19008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България са най – разпространени </a:t>
            </a:r>
            <a:r>
              <a:rPr lang="bg-BG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Саанска</a:t>
            </a:r>
            <a:r>
              <a:rPr 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коза, </a:t>
            </a:r>
            <a:r>
              <a:rPr lang="bg-BG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Тогенбургска</a:t>
            </a:r>
            <a:r>
              <a:rPr 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коза и Българската бяла млечна коза</a:t>
            </a:r>
          </a:p>
          <a:p>
            <a:pPr marL="0" indent="0">
              <a:buNone/>
            </a:pPr>
            <a:r>
              <a:rPr 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74" y="2398791"/>
            <a:ext cx="316576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98791"/>
            <a:ext cx="3788042" cy="2081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896" y="4221088"/>
            <a:ext cx="2717426" cy="2377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9429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5315205" cy="792088"/>
          </a:xfrm>
        </p:spPr>
        <p:txBody>
          <a:bodyPr/>
          <a:lstStyle/>
          <a:p>
            <a:r>
              <a:rPr lang="bg-BG" sz="4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Саанска</a:t>
            </a:r>
            <a:r>
              <a:rPr lang="bg-BG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364088" y="548680"/>
            <a:ext cx="3779913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Създадена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в Швейцария. </a:t>
            </a:r>
          </a:p>
          <a:p>
            <a:pPr marL="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Масата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козите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60 кг, на пърчовете-100 кг. </a:t>
            </a:r>
          </a:p>
          <a:p>
            <a:pPr marL="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Средната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млечност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варира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600 до 800 л,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отделни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животни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получават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1000-1200 л. </a:t>
            </a:r>
          </a:p>
          <a:p>
            <a:pPr marL="0" indent="0">
              <a:buNone/>
            </a:pP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Рекордната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млечност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тази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порода </a:t>
            </a:r>
            <a:r>
              <a:rPr lang="ru-RU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козие</a:t>
            </a: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2482 л за лактация</a:t>
            </a:r>
            <a:r>
              <a:rPr lang="ru-RU" dirty="0"/>
              <a:t>.</a:t>
            </a:r>
            <a:endParaRPr lang="bg-BG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5184576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3548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968725" y="332656"/>
            <a:ext cx="5278558" cy="792088"/>
          </a:xfrm>
        </p:spPr>
        <p:txBody>
          <a:bodyPr/>
          <a:lstStyle/>
          <a:p>
            <a:r>
              <a:rPr lang="bg-BG" sz="4400" b="1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Тогенбургска</a:t>
            </a:r>
            <a:r>
              <a:rPr lang="bg-BG" sz="4400" b="1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коза</a:t>
            </a:r>
            <a:endParaRPr lang="bg-BG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99591" y="4941168"/>
            <a:ext cx="7416825" cy="15841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Козите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тежат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-50кг, а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пръчовете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- 75кг.</a:t>
            </a:r>
          </a:p>
          <a:p>
            <a:pPr marL="0" indent="0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Млечната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продуктивност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колебае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границите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от 400 до 1000 л</a:t>
            </a:r>
            <a:endParaRPr lang="bg-BG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6408712" cy="3525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2517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51520"/>
          </a:xfrm>
        </p:spPr>
        <p:txBody>
          <a:bodyPr/>
          <a:lstStyle/>
          <a:p>
            <a:r>
              <a:rPr lang="bg-BG" sz="4400" b="1" dirty="0">
                <a:solidFill>
                  <a:schemeClr val="tx1"/>
                </a:solidFill>
              </a:rPr>
              <a:t>Българска бяла млечна коза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48064" y="1600200"/>
            <a:ext cx="353873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Създадена е в ИПЗЖ в гр. Троян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Средното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живо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тегло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50-60кг. на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козите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70-80кг. на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пръчовете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Млечността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най-често</a:t>
            </a:r>
            <a:r>
              <a:rPr lang="ru-RU" sz="3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 500-700кг. </a:t>
            </a:r>
            <a:endParaRPr lang="bg-BG" sz="3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476250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541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xmlns="" id="{5A7CE16E-5740-4542-BD74-A62BFB6E7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1002060"/>
          </a:xfrm>
        </p:spPr>
        <p:txBody>
          <a:bodyPr/>
          <a:lstStyle/>
          <a:p>
            <a:r>
              <a:rPr kumimoji="0" lang="bg-BG" alt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Прясно мляко</a:t>
            </a:r>
            <a:endParaRPr lang="en-US" dirty="0"/>
          </a:p>
        </p:txBody>
      </p:sp>
      <p:pic>
        <p:nvPicPr>
          <p:cNvPr id="5" name="Контейнер за съдържание 4" descr="Картина, която съдържа чаша, маса, стъкло, храна&#10;&#10;Описанието е генерирано автоматично">
            <a:extLst>
              <a:ext uri="{FF2B5EF4-FFF2-40B4-BE49-F238E27FC236}">
                <a16:creationId xmlns:a16="http://schemas.microsoft.com/office/drawing/2014/main" xmlns="" id="{DE17E848-704E-4F83-89B5-F6E451A1F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06" r="38285" b="-2"/>
          <a:stretch/>
        </p:blipFill>
        <p:spPr>
          <a:xfrm>
            <a:off x="719137" y="273050"/>
            <a:ext cx="4995863" cy="5853113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A70349A7-3388-423B-85BA-46957D629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7087" y="1988840"/>
            <a:ext cx="3008313" cy="4137323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alt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Прясното мляко е изключително ценен продукт, съдържащ всички биологично пълноценни и лесно </a:t>
            </a:r>
            <a:r>
              <a:rPr kumimoji="0" lang="bg-BG" altLang="bg-BG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усвоими</a:t>
            </a:r>
            <a:r>
              <a:rPr kumimoji="0" lang="bg-BG" alt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вещества, необходими за храненето на човека – белтъчини, млечни захари, мазнини, минерални соли и витамини. Тяхното съдържание е различно и зависи от произхода на млякото.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19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xmlns="" id="{40494219-29B1-45FB-A77A-EF0BA4D3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7087" y="548680"/>
            <a:ext cx="3008313" cy="1728192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tabLst/>
              <a:defRPr/>
            </a:pPr>
            <a:r>
              <a:rPr kumimoji="0" lang="bg-BG" altLang="bg-BG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Основни видове прясно мляко:</a:t>
            </a:r>
            <a:br>
              <a:rPr kumimoji="0" lang="bg-BG" altLang="bg-BG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5" name="Контейнер за съдържание 4" descr="Картина, която съдържа лице, подготовка&#10;&#10;Описанието е генерирано автоматично">
            <a:extLst>
              <a:ext uri="{FF2B5EF4-FFF2-40B4-BE49-F238E27FC236}">
                <a16:creationId xmlns:a16="http://schemas.microsoft.com/office/drawing/2014/main" xmlns="" id="{6A5DBA8B-3EC3-4D0F-B00F-E117F73FA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0625"/>
          <a:stretch/>
        </p:blipFill>
        <p:spPr>
          <a:xfrm>
            <a:off x="719137" y="273050"/>
            <a:ext cx="4995863" cy="5853113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9DE39CFE-901E-4027-96D6-1D823A26E9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07087" y="2780928"/>
            <a:ext cx="3008313" cy="2736304"/>
          </a:xfrm>
        </p:spPr>
        <p:txBody>
          <a:bodyPr>
            <a:normAutofit/>
          </a:bodyPr>
          <a:lstStyle/>
          <a:p>
            <a: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Краве мляко </a:t>
            </a:r>
            <a:b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Овче мляко</a:t>
            </a:r>
            <a:b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Биволско мляко</a:t>
            </a:r>
            <a:b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Козе мляко</a:t>
            </a:r>
            <a:b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54035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D2252D07-8DC9-4AAB-8051-800FE485C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60848"/>
          </a:xfrm>
        </p:spPr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r>
              <a:rPr kumimoji="0" lang="bg-BG" alt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Отличителни белези на различните видове прясно мляко</a:t>
            </a:r>
            <a:r>
              <a:rPr kumimoji="0" lang="bg-BG" alt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bg-BG" alt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bg-BG" dirty="0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xmlns="" id="{7743AA75-28FE-4482-BDA5-C3D4A8865C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07408" y="1600200"/>
            <a:ext cx="4736592" cy="4853136"/>
          </a:xfrm>
          <a:prstGeom prst="rect">
            <a:avLst/>
          </a:prstGeom>
        </p:spPr>
      </p:pic>
      <p:pic>
        <p:nvPicPr>
          <p:cNvPr id="9" name="Контейнер за съдържание 8">
            <a:extLst>
              <a:ext uri="{FF2B5EF4-FFF2-40B4-BE49-F238E27FC236}">
                <a16:creationId xmlns:a16="http://schemas.microsoft.com/office/drawing/2014/main" xmlns="" id="{BCD935D6-AE3F-40E2-AA48-52DCF9939F8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365125" y="1600200"/>
            <a:ext cx="4041775" cy="48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93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xmlns="" id="{EB6D4802-4178-41E4-ACE1-2422C6BD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260648"/>
            <a:ext cx="6054724" cy="648072"/>
          </a:xfrm>
        </p:spPr>
        <p:txBody>
          <a:bodyPr/>
          <a:lstStyle/>
          <a:p>
            <a:r>
              <a:rPr lang="bg-BG" dirty="0"/>
              <a:t>Състав на прясното мляко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xmlns="" id="{7700CE09-A6C3-4A57-B41B-96CB28E7364D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xmlns="" id="{F32E3A5A-9548-4A21-83B8-C0B2E0A57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8EE8CFD1-2B47-4C16-8459-90C203846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270149"/>
              </p:ext>
            </p:extLst>
          </p:nvPr>
        </p:nvGraphicFramePr>
        <p:xfrm>
          <a:off x="457200" y="1052736"/>
          <a:ext cx="8291263" cy="5290917"/>
        </p:xfrm>
        <a:graphic>
          <a:graphicData uri="http://schemas.openxmlformats.org/drawingml/2006/table">
            <a:tbl>
              <a:tblPr firstRow="1" bandRow="1"/>
              <a:tblGrid>
                <a:gridCol w="1212999">
                  <a:extLst>
                    <a:ext uri="{9D8B030D-6E8A-4147-A177-3AD203B41FA5}">
                      <a16:colId xmlns:a16="http://schemas.microsoft.com/office/drawing/2014/main" xmlns="" val="460927763"/>
                    </a:ext>
                  </a:extLst>
                </a:gridCol>
                <a:gridCol w="1966185">
                  <a:extLst>
                    <a:ext uri="{9D8B030D-6E8A-4147-A177-3AD203B41FA5}">
                      <a16:colId xmlns:a16="http://schemas.microsoft.com/office/drawing/2014/main" xmlns="" val="1632415932"/>
                    </a:ext>
                  </a:extLst>
                </a:gridCol>
                <a:gridCol w="1258358">
                  <a:extLst>
                    <a:ext uri="{9D8B030D-6E8A-4147-A177-3AD203B41FA5}">
                      <a16:colId xmlns:a16="http://schemas.microsoft.com/office/drawing/2014/main" xmlns="" val="2869906085"/>
                    </a:ext>
                  </a:extLst>
                </a:gridCol>
                <a:gridCol w="1179711">
                  <a:extLst>
                    <a:ext uri="{9D8B030D-6E8A-4147-A177-3AD203B41FA5}">
                      <a16:colId xmlns:a16="http://schemas.microsoft.com/office/drawing/2014/main" xmlns="" val="1604753269"/>
                    </a:ext>
                  </a:extLst>
                </a:gridCol>
                <a:gridCol w="1284573">
                  <a:extLst>
                    <a:ext uri="{9D8B030D-6E8A-4147-A177-3AD203B41FA5}">
                      <a16:colId xmlns:a16="http://schemas.microsoft.com/office/drawing/2014/main" xmlns="" val="3184018103"/>
                    </a:ext>
                  </a:extLst>
                </a:gridCol>
                <a:gridCol w="1389437">
                  <a:extLst>
                    <a:ext uri="{9D8B030D-6E8A-4147-A177-3AD203B41FA5}">
                      <a16:colId xmlns:a16="http://schemas.microsoft.com/office/drawing/2014/main" xmlns="" val="3039909756"/>
                    </a:ext>
                  </a:extLst>
                </a:gridCol>
              </a:tblGrid>
              <a:tr h="15473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sz="1800" dirty="0"/>
                        <a:t>Вид на млякото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Белтъчини</a:t>
                      </a:r>
                      <a:r>
                        <a:rPr lang="bg-BG" sz="1800" baseline="0" dirty="0"/>
                        <a:t> </a:t>
                      </a:r>
                      <a:r>
                        <a:rPr lang="bg-BG" sz="1800" dirty="0"/>
                        <a:t>(казеин,</a:t>
                      </a:r>
                      <a:r>
                        <a:rPr lang="bg-BG" sz="1800" baseline="0" dirty="0"/>
                        <a:t> </a:t>
                      </a:r>
                      <a:r>
                        <a:rPr lang="bg-BG" sz="1800" baseline="0" dirty="0" err="1"/>
                        <a:t>лактоалбумин</a:t>
                      </a:r>
                      <a:r>
                        <a:rPr lang="bg-BG" sz="1800" baseline="0" dirty="0"/>
                        <a:t>, </a:t>
                      </a:r>
                      <a:r>
                        <a:rPr lang="bg-BG" sz="1800" baseline="0" dirty="0" err="1"/>
                        <a:t>лактоглобулин</a:t>
                      </a:r>
                      <a:r>
                        <a:rPr lang="bg-BG" sz="1800" baseline="0" dirty="0"/>
                        <a:t>)</a:t>
                      </a:r>
                      <a:endParaRPr lang="bg-BG" sz="1800" dirty="0"/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Мазнини 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Млечни захари 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Минерални вещества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Общо сухо вещество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80011619"/>
                  </a:ext>
                </a:extLst>
              </a:tr>
              <a:tr h="9473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sz="1800" dirty="0"/>
                        <a:t>Краве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3.8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4.2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4.7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0.7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13.4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3762900"/>
                  </a:ext>
                </a:extLst>
              </a:tr>
              <a:tr h="9473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sz="1800" dirty="0"/>
                        <a:t>Овче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5.8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7.5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4.6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0.9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18.8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66423720"/>
                  </a:ext>
                </a:extLst>
              </a:tr>
              <a:tr h="9473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sz="1800" dirty="0"/>
                        <a:t>Биволско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4.9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8.0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4.8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0.7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17.7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4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0046913"/>
                  </a:ext>
                </a:extLst>
              </a:tr>
              <a:tr h="9015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sz="1800" dirty="0"/>
                        <a:t>Козе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3.3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4.0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4.8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0.8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sz="1800" dirty="0"/>
                        <a:t>12.9</a:t>
                      </a:r>
                    </a:p>
                  </a:txBody>
                  <a:tcPr marL="91439" marR="91439" marT="45728" marB="45728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tint val="20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05892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4205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xmlns="" id="{F844883A-1185-404D-A59A-A68D0282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Контейнер за картина 4">
            <a:extLst>
              <a:ext uri="{FF2B5EF4-FFF2-40B4-BE49-F238E27FC236}">
                <a16:creationId xmlns:a16="http://schemas.microsoft.com/office/drawing/2014/main" xmlns="" id="{495043DA-733E-4B7D-B8B4-6FD0C5A6E6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650" r="12565"/>
          <a:stretch/>
        </p:blipFill>
        <p:spPr>
          <a:xfrm>
            <a:off x="107504" y="273050"/>
            <a:ext cx="8928991" cy="5853113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EFD95BDC-2778-4389-B62E-0A1697443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505" y="2438400"/>
            <a:ext cx="5799582" cy="3687763"/>
          </a:xfrm>
        </p:spPr>
        <p:txBody>
          <a:bodyPr>
            <a:normAutofit lnSpcReduction="10000"/>
          </a:bodyPr>
          <a:lstStyle/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bg-BG" altLang="bg-BG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Витамини  - най-голямо значение имат А, Д, Е и К, които са разтворими в мастната фаза, и витамините В</a:t>
            </a:r>
            <a:r>
              <a:rPr lang="bg-BG" altLang="bg-BG" sz="16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bg-BG" altLang="bg-BG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</a:t>
            </a:r>
            <a:r>
              <a:rPr lang="bg-BG" altLang="bg-BG" sz="16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bg-BG" altLang="bg-BG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</a:t>
            </a:r>
            <a:r>
              <a:rPr lang="bg-BG" altLang="bg-BG" sz="1600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bg-BG" altLang="bg-BG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РР и С – разтворими във водната фаза на млякото.</a:t>
            </a:r>
          </a:p>
          <a:p>
            <a:pPr lvl="1" eaLnBrk="1" hangingPunct="1"/>
            <a:endParaRPr lang="bg-BG" altLang="bg-BG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bg-BG" altLang="bg-BG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Вода – тя има най-голям дял от съдържанието на млякото 80-90 %. Водата е естествена среда за останалите съставки на млякото.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bg-BG" altLang="bg-BG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bg-BG" altLang="bg-BG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Ензими – те имат практическо значение при контролиране на качеството.</a:t>
            </a:r>
          </a:p>
          <a:p>
            <a:pPr lvl="1" eaLnBrk="1" hangingPunct="1">
              <a:buFont typeface="Wingdings" panose="05000000000000000000" pitchFamily="2" charset="2"/>
              <a:buChar char="Ø"/>
            </a:pPr>
            <a:endParaRPr lang="bg-BG" altLang="bg-BG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Ø"/>
            </a:pPr>
            <a:r>
              <a:rPr lang="bg-BG" altLang="bg-BG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Имунни вещества – придават бактерицидни свойства на млякото.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232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xmlns="" id="{C363E885-66CA-4EB1-92B2-FCECAB1B2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1362100"/>
          </a:xfrm>
        </p:spPr>
        <p:txBody>
          <a:bodyPr/>
          <a:lstStyle/>
          <a:p>
            <a:pPr marL="342900" marR="0" lvl="0" indent="-34290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tabLst/>
              <a:defRPr/>
            </a:pPr>
            <a:r>
              <a:rPr kumimoji="0" lang="bg-BG" altLang="bg-BG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Окачествяване на прясното мляко</a:t>
            </a:r>
            <a:r>
              <a:rPr kumimoji="0" lang="bg-BG" alt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bg-BG" altLang="bg-BG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5" name="Контейнер за съдържание 4" descr="Картина, която съдържа трева, открито, планина, напитка&#10;&#10;Описанието е генерирано автоматично">
            <a:extLst>
              <a:ext uri="{FF2B5EF4-FFF2-40B4-BE49-F238E27FC236}">
                <a16:creationId xmlns:a16="http://schemas.microsoft.com/office/drawing/2014/main" xmlns="" id="{6F7BA68B-313C-4FF0-9B51-BC571F842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32656"/>
            <a:ext cx="5796136" cy="6258644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xmlns="" id="{B6104CCF-4F88-46A6-81BB-D4BB4BA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0" y="1772816"/>
            <a:ext cx="3428999" cy="4818484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Физикохимичната и микробиологичната оценка включва следните показатели: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bg-BG" altLang="bg-BG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Плътност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Масленост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Киселинност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Съдържание на сухо вещество и сух безмаслен остатък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Микробиологична активност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bg-BG" altLang="bg-BG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Съдържание на млечни захари, пепел и белтъци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149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107504" y="548680"/>
            <a:ext cx="9001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/>
              <a:t>ОПРЕДЕЛЯНЕ ТИТРУЕМАТА КИСЕЛИННОСТ </a:t>
            </a:r>
            <a:br>
              <a:rPr lang="bg-BG" sz="2800" b="1" dirty="0" smtClean="0"/>
            </a:br>
            <a:r>
              <a:rPr lang="bg-BG" sz="2800" b="1" dirty="0" smtClean="0"/>
              <a:t>НА ПРЯСНО МЛЯКО</a:t>
            </a:r>
          </a:p>
          <a:p>
            <a:pPr algn="ctr"/>
            <a:endParaRPr lang="bg-BG" sz="2800" b="1" dirty="0" smtClean="0"/>
          </a:p>
          <a:p>
            <a:pPr algn="ctr"/>
            <a:r>
              <a:rPr lang="bg-BG" sz="2800" b="1" dirty="0"/>
              <a:t> </a:t>
            </a:r>
            <a:r>
              <a:rPr lang="bg-BG" sz="2800" b="1" dirty="0" smtClean="0"/>
              <a:t>/ ЛАБОРАТОРНО УПРАЖНЕНИЕ/</a:t>
            </a:r>
            <a:endParaRPr lang="bg-BG" sz="28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68670"/>
            <a:ext cx="7776864" cy="338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9238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Ръководител">
  <a:themeElements>
    <a:clrScheme name="Ръководител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Ръководител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Ръководител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4264</TotalTime>
  <Words>638</Words>
  <Application>Microsoft Office PowerPoint</Application>
  <PresentationFormat>Презентация на цял екран (4:3)</PresentationFormat>
  <Paragraphs>95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1" baseType="lpstr">
      <vt:lpstr>Ръководител</vt:lpstr>
      <vt:lpstr>Презентация на PowerPoint</vt:lpstr>
      <vt:lpstr>Селскостопански животни за добив на мляко</vt:lpstr>
      <vt:lpstr>Говеда за мляко</vt:lpstr>
      <vt:lpstr>Холщайн-фризийско черно-шарено говедо. </vt:lpstr>
      <vt:lpstr>Българско черно-шарено говедо</vt:lpstr>
      <vt:lpstr>Българско червено говедо </vt:lpstr>
      <vt:lpstr>Джерсейско говедо </vt:lpstr>
      <vt:lpstr>Монбелиард</vt:lpstr>
      <vt:lpstr>Овце за мляко</vt:lpstr>
      <vt:lpstr>Кози за мляко</vt:lpstr>
      <vt:lpstr>Саанска коза</vt:lpstr>
      <vt:lpstr>Тогенбургска коза</vt:lpstr>
      <vt:lpstr>Българска бяла млечна коза</vt:lpstr>
      <vt:lpstr>Прясно мляко</vt:lpstr>
      <vt:lpstr>Основни видове прясно мляко: </vt:lpstr>
      <vt:lpstr>Отличителни белези на различните видове прясно мляко </vt:lpstr>
      <vt:lpstr>Състав на прясното мляко</vt:lpstr>
      <vt:lpstr>Презентация на PowerPoint</vt:lpstr>
      <vt:lpstr>Окачествяване на прясното мляко 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Селскостопански животни за добив на мляко</dc:title>
  <dc:creator>User</dc:creator>
  <cp:lastModifiedBy>Admin</cp:lastModifiedBy>
  <cp:revision>21</cp:revision>
  <dcterms:created xsi:type="dcterms:W3CDTF">2021-02-16T11:52:30Z</dcterms:created>
  <dcterms:modified xsi:type="dcterms:W3CDTF">2021-02-24T08:50:17Z</dcterms:modified>
</cp:coreProperties>
</file>