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6"/>
  </p:notesMasterIdLst>
  <p:sldIdLst>
    <p:sldId id="328" r:id="rId2"/>
    <p:sldId id="349" r:id="rId3"/>
    <p:sldId id="351" r:id="rId4"/>
    <p:sldId id="352" r:id="rId5"/>
    <p:sldId id="353" r:id="rId6"/>
    <p:sldId id="354" r:id="rId7"/>
    <p:sldId id="355" r:id="rId8"/>
    <p:sldId id="356" r:id="rId9"/>
    <p:sldId id="357" r:id="rId10"/>
    <p:sldId id="358" r:id="rId11"/>
    <p:sldId id="359" r:id="rId12"/>
    <p:sldId id="360" r:id="rId13"/>
    <p:sldId id="361" r:id="rId14"/>
    <p:sldId id="362" r:id="rId15"/>
  </p:sldIdLst>
  <p:sldSz cx="12192000" cy="6858000"/>
  <p:notesSz cx="6797675" cy="9926638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A44A92C-FC6B-46C3-BDB3-F85B1AFFAC7A}">
          <p14:sldIdLst>
            <p14:sldId id="328"/>
            <p14:sldId id="349"/>
            <p14:sldId id="351"/>
            <p14:sldId id="352"/>
            <p14:sldId id="353"/>
            <p14:sldId id="354"/>
            <p14:sldId id="355"/>
            <p14:sldId id="356"/>
            <p14:sldId id="357"/>
            <p14:sldId id="358"/>
            <p14:sldId id="359"/>
            <p14:sldId id="360"/>
            <p14:sldId id="361"/>
            <p14:sldId id="362"/>
          </p14:sldIdLst>
        </p14:section>
        <p14:section name="Untitled Section" id="{52B0977C-0AC9-4D01-9ECA-7E208D5902D2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oana Bozhilova" initials="YB" lastIdx="2" clrIdx="0">
    <p:extLst>
      <p:ext uri="{19B8F6BF-5375-455C-9EA6-DF929625EA0E}">
        <p15:presenceInfo xmlns:p15="http://schemas.microsoft.com/office/powerpoint/2012/main" userId="S-1-5-21-3470032345-2211321583-660534131-4752" providerId="AD"/>
      </p:ext>
    </p:extLst>
  </p:cmAuthor>
  <p:cmAuthor id="2" name="Author" initials="VT" lastIdx="1" clrIdx="1">
    <p:extLst>
      <p:ext uri="{19B8F6BF-5375-455C-9EA6-DF929625EA0E}">
        <p15:presenceInfo xmlns:p15="http://schemas.microsoft.com/office/powerpoint/2012/main" userId="Author" providerId="None"/>
      </p:ext>
    </p:extLst>
  </p:cmAuthor>
  <p:cmAuthor id="3" name="Zhivko Yordanov" initials="ZY" lastIdx="2" clrIdx="2">
    <p:extLst>
      <p:ext uri="{19B8F6BF-5375-455C-9EA6-DF929625EA0E}">
        <p15:presenceInfo xmlns:p15="http://schemas.microsoft.com/office/powerpoint/2012/main" userId="Zhivko Yordanov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C7E5"/>
    <a:srgbClr val="50D0FF"/>
    <a:srgbClr val="FFFFFF"/>
    <a:srgbClr val="4DDB5E"/>
    <a:srgbClr val="C8DEF0"/>
    <a:srgbClr val="84B4DC"/>
    <a:srgbClr val="66A2D4"/>
    <a:srgbClr val="CAFAF9"/>
    <a:srgbClr val="A5F5F3"/>
    <a:srgbClr val="69ED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97" autoAdjust="0"/>
    <p:restoredTop sz="90834" autoAdjust="0"/>
  </p:normalViewPr>
  <p:slideViewPr>
    <p:cSldViewPr snapToGrid="0">
      <p:cViewPr varScale="1">
        <p:scale>
          <a:sx n="101" d="100"/>
          <a:sy n="101" d="100"/>
        </p:scale>
        <p:origin x="13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38F812-7761-4084-8A01-A7297743C1A1}" type="datetimeFigureOut">
              <a:rPr lang="bg-BG" smtClean="0"/>
              <a:t>19.11.2025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6FE4BE-0A7D-41F3-A0EB-44B74E793C5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90698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6FE4BE-0A7D-41F3-A0EB-44B74E793C5F}" type="slidenum">
              <a:rPr lang="bg-BG" smtClean="0"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24337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openxmlformats.org/officeDocument/2006/relationships/hyperlink" Target="http://opnoir.bg/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https://www.facebook.com/sf.mon.bg/" TargetMode="External"/><Relationship Id="rId9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B1B32A4-A50B-4503-9059-630EF024FA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975" y="9840"/>
            <a:ext cx="11016025" cy="6855097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D6EC2DE-BA73-40DF-8B43-888A18B9A8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9490" y="6492875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47AA97F-F399-4241-AA4C-23042115F7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09926" y="845110"/>
            <a:ext cx="8982076" cy="5972575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544C183F-D231-4536-BD0B-D09354764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014" y="2531632"/>
            <a:ext cx="5765859" cy="146620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060"/>
                </a:solidFill>
                <a:effectLst/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4FCE362-A721-4BD0-9468-AF8FC4C487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3014" y="4584494"/>
            <a:ext cx="5087075" cy="53600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2935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B1B32A4-A50B-4503-9059-630EF024FA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975" y="9840"/>
            <a:ext cx="11016025" cy="6855097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D6EC2DE-BA73-40DF-8B43-888A18B9A8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9490" y="6492875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8A311E9-CF05-4A7F-813F-615D44E3D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248" y="1585335"/>
            <a:ext cx="11029616" cy="98833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06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5C2E732-DCE1-42FD-A8FB-3457C519B8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5274" y="3106569"/>
            <a:ext cx="5087075" cy="53600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BCE95C65-D323-47A3-A802-B797212B32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9249" y="3781729"/>
            <a:ext cx="5393100" cy="2934999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buClr>
                <a:schemeClr val="accent2"/>
              </a:buClr>
              <a:defRPr>
                <a:latin typeface="+mn-lt"/>
              </a:defRPr>
            </a:lvl1pPr>
            <a:lvl2pPr>
              <a:buClr>
                <a:schemeClr val="accent2"/>
              </a:buClr>
              <a:defRPr>
                <a:latin typeface="+mn-lt"/>
              </a:defRPr>
            </a:lvl2pPr>
            <a:lvl3pPr>
              <a:buClr>
                <a:schemeClr val="accent2"/>
              </a:buClr>
              <a:defRPr>
                <a:latin typeface="+mn-lt"/>
              </a:defRPr>
            </a:lvl3pPr>
            <a:lvl4pPr>
              <a:buClr>
                <a:schemeClr val="accent2"/>
              </a:buClr>
              <a:defRPr>
                <a:latin typeface="+mn-lt"/>
              </a:defRPr>
            </a:lvl4pPr>
            <a:lvl5pPr>
              <a:buClr>
                <a:schemeClr val="accent2"/>
              </a:buCl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A305F444-8172-4164-A0C0-071F610D2B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1790" y="3106569"/>
            <a:ext cx="5087073" cy="55337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rgbClr val="0070C0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4873C26B-667D-4BD2-BD8A-52892BE4B28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175764" y="3781729"/>
            <a:ext cx="5393100" cy="2934999"/>
          </a:xfrm>
          <a:prstGeom prst="rect">
            <a:avLst/>
          </a:prstGeom>
        </p:spPr>
        <p:txBody>
          <a:bodyPr anchor="t">
            <a:normAutofit/>
          </a:bodyPr>
          <a:lstStyle>
            <a:lvl1pPr marL="228600" indent="-228600">
              <a:buClr>
                <a:srgbClr val="0070C0"/>
              </a:buClr>
              <a:buFont typeface="Wingdings" panose="05000000000000000000" pitchFamily="2" charset="2"/>
              <a:buChar char="§"/>
              <a:defRPr>
                <a:latin typeface="+mn-lt"/>
              </a:defRPr>
            </a:lvl1pPr>
            <a:lvl2pPr marL="685800" indent="-228600">
              <a:buClr>
                <a:srgbClr val="0070C0"/>
              </a:buClr>
              <a:buFont typeface="Wingdings" panose="05000000000000000000" pitchFamily="2" charset="2"/>
              <a:buChar char="§"/>
              <a:defRPr>
                <a:latin typeface="+mn-lt"/>
              </a:defRPr>
            </a:lvl2pPr>
            <a:lvl3pPr marL="1143000" indent="-228600">
              <a:buClr>
                <a:srgbClr val="0070C0"/>
              </a:buClr>
              <a:buFont typeface="Wingdings" panose="05000000000000000000" pitchFamily="2" charset="2"/>
              <a:buChar char="§"/>
              <a:defRPr>
                <a:latin typeface="+mn-lt"/>
              </a:defRPr>
            </a:lvl3pPr>
            <a:lvl4pPr marL="1600200" indent="-228600">
              <a:buClr>
                <a:srgbClr val="0070C0"/>
              </a:buClr>
              <a:buFont typeface="Wingdings" panose="05000000000000000000" pitchFamily="2" charset="2"/>
              <a:buChar char="§"/>
              <a:defRPr>
                <a:latin typeface="+mn-lt"/>
              </a:defRPr>
            </a:lvl4pPr>
            <a:lvl5pPr marL="2057400" indent="-228600">
              <a:buClr>
                <a:srgbClr val="0070C0"/>
              </a:buClr>
              <a:buFont typeface="Wingdings" panose="05000000000000000000" pitchFamily="2" charset="2"/>
              <a:buChar char="§"/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218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B1B32A4-A50B-4503-9059-630EF024FA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975" y="9840"/>
            <a:ext cx="11016025" cy="6855097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D6EC2DE-BA73-40DF-8B43-888A18B9A8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9490" y="6492875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4AEF81C-1873-4230-A423-C28B584BF0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7635" y="1515382"/>
            <a:ext cx="10993549" cy="1475013"/>
          </a:xfrm>
          <a:prstGeom prst="rect">
            <a:avLst/>
          </a:prstGeo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603EFF1-063F-414D-8FB0-5DF7E0A803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7638" y="2990396"/>
            <a:ext cx="10993546" cy="59032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rgbClr val="0020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22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B1B32A4-A50B-4503-9059-630EF024FA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975" y="9840"/>
            <a:ext cx="11016025" cy="6855097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D6EC2DE-BA73-40DF-8B43-888A18B9A8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9490" y="6492875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B22845-0908-4F9E-AB02-335C2F22B7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1484" y="2097816"/>
            <a:ext cx="10376876" cy="426942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3200">
                <a:solidFill>
                  <a:srgbClr val="002060"/>
                </a:solidFill>
              </a:defRPr>
            </a:lvl1pPr>
            <a:lvl2pPr>
              <a:buClr>
                <a:schemeClr val="accent2"/>
              </a:buClr>
              <a:defRPr sz="2800">
                <a:solidFill>
                  <a:srgbClr val="002060"/>
                </a:solidFill>
              </a:defRPr>
            </a:lvl2pPr>
            <a:lvl3pPr>
              <a:buClr>
                <a:schemeClr val="accent2"/>
              </a:buClr>
              <a:defRPr sz="2400">
                <a:solidFill>
                  <a:srgbClr val="002060"/>
                </a:solidFill>
              </a:defRPr>
            </a:lvl3pPr>
            <a:lvl4pPr>
              <a:buClr>
                <a:schemeClr val="accent2"/>
              </a:buClr>
              <a:defRPr sz="2000">
                <a:solidFill>
                  <a:srgbClr val="002060"/>
                </a:solidFill>
              </a:defRPr>
            </a:lvl4pPr>
            <a:lvl5pPr>
              <a:buClr>
                <a:schemeClr val="accent2"/>
              </a:buClr>
              <a:defRPr sz="2000"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252735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9325385-BAC0-4A7B-9D9A-5287018285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600" y="590535"/>
            <a:ext cx="10058400" cy="62760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ECCB46-D02E-45CA-9376-F2EC0AF22CA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V="1">
            <a:off x="0" y="0"/>
            <a:ext cx="11013013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4805915-20FD-4D4E-9803-4E42C873C4B3}"/>
              </a:ext>
            </a:extLst>
          </p:cNvPr>
          <p:cNvSpPr txBox="1"/>
          <p:nvPr userDrawn="1"/>
        </p:nvSpPr>
        <p:spPr>
          <a:xfrm>
            <a:off x="2694397" y="1899174"/>
            <a:ext cx="63380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БЛАГОДАРЯ ЗА ВНИМАНИЕТО!</a:t>
            </a:r>
            <a:endParaRPr lang="en-GB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441B75B-D69A-441A-897A-72790177B063}"/>
              </a:ext>
            </a:extLst>
          </p:cNvPr>
          <p:cNvSpPr/>
          <p:nvPr userDrawn="1"/>
        </p:nvSpPr>
        <p:spPr>
          <a:xfrm>
            <a:off x="3435237" y="3197166"/>
            <a:ext cx="485640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bg-BG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За контакт:</a:t>
            </a:r>
            <a:endParaRPr lang="bg-B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bg-BG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гр. София, 1113</a:t>
            </a:r>
          </a:p>
          <a:p>
            <a:pPr algn="ctr">
              <a:spcAft>
                <a:spcPts val="0"/>
              </a:spcAft>
            </a:pPr>
            <a:r>
              <a:rPr lang="bg-BG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бул. „Цариградско шосе“ </a:t>
            </a:r>
            <a:endParaRPr lang="en-US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bg-BG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№ 125, блок 5, ет. 1</a:t>
            </a:r>
          </a:p>
          <a:p>
            <a:pPr algn="ctr">
              <a:spcAft>
                <a:spcPts val="0"/>
              </a:spcAft>
            </a:pPr>
            <a:r>
              <a:rPr lang="bg-BG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Тел: </a:t>
            </a: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+359 2 46 76 10</a:t>
            </a:r>
            <a:r>
              <a:rPr lang="bg-BG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143B3D4-9034-492E-8FD0-5182AF2DD30A}"/>
              </a:ext>
            </a:extLst>
          </p:cNvPr>
          <p:cNvGrpSpPr/>
          <p:nvPr userDrawn="1"/>
        </p:nvGrpSpPr>
        <p:grpSpPr>
          <a:xfrm>
            <a:off x="3540747" y="4988217"/>
            <a:ext cx="4645382" cy="1172392"/>
            <a:chOff x="3333750" y="4988217"/>
            <a:chExt cx="4645382" cy="1172392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816ABE3C-904B-4911-A03E-8978FC63DDDC}"/>
                </a:ext>
              </a:extLst>
            </p:cNvPr>
            <p:cNvSpPr/>
            <p:nvPr userDrawn="1"/>
          </p:nvSpPr>
          <p:spPr>
            <a:xfrm>
              <a:off x="6278465" y="5874783"/>
              <a:ext cx="1700667" cy="2858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800" u="sng" dirty="0" err="1">
                  <a:solidFill>
                    <a:srgbClr val="00206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hlinkClick r:id="rId4">
                    <a:extLst>
                      <a:ext uri="{A12FA001-AC4F-418D-AE19-62706E023703}">
                        <ahyp:hlinkClr xmlns="" xmlns:ahyp="http://schemas.microsoft.com/office/drawing/2018/hyperlinkcolor" val="tx"/>
                      </a:ext>
                    </a:extLst>
                  </a:hlinkClick>
                </a:rPr>
                <a:t>facebook</a:t>
              </a:r>
              <a:r>
                <a:rPr lang="bg-BG" sz="1800" u="sng" dirty="0">
                  <a:solidFill>
                    <a:srgbClr val="00206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hlinkClick r:id="rId4">
                    <a:extLst>
                      <a:ext uri="{A12FA001-AC4F-418D-AE19-62706E023703}">
                        <ahyp:hlinkClr xmlns="" xmlns:ahyp="http://schemas.microsoft.com/office/drawing/2018/hyperlinkcolor" val="tx"/>
                      </a:ext>
                    </a:extLst>
                  </a:hlinkClick>
                </a:rPr>
                <a:t>/sf.mon.bg/</a:t>
              </a:r>
              <a:r>
                <a:rPr lang="bg-BG" sz="1800" dirty="0">
                  <a:solidFill>
                    <a:srgbClr val="00206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A5D1E9E0-A4D3-4B0E-BFE9-7ACC99A488FE}"/>
                </a:ext>
              </a:extLst>
            </p:cNvPr>
            <p:cNvGrpSpPr/>
            <p:nvPr userDrawn="1"/>
          </p:nvGrpSpPr>
          <p:grpSpPr>
            <a:xfrm>
              <a:off x="6488631" y="5015778"/>
              <a:ext cx="1227408" cy="869682"/>
              <a:chOff x="1414483" y="4482483"/>
              <a:chExt cx="1586001" cy="1123764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C26FD03C-0829-4229-9A87-D38008ED95B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76720" y="4482483"/>
                <a:ext cx="1123764" cy="1123764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935A6B10-8FF2-4BB0-B6A6-4144B209D5E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14483" y="4991902"/>
                <a:ext cx="411836" cy="412812"/>
              </a:xfrm>
              <a:prstGeom prst="rect">
                <a:avLst/>
              </a:prstGeom>
            </p:spPr>
          </p:pic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026D05B-52B9-461A-AAFC-786419B60F8C}"/>
                </a:ext>
              </a:extLst>
            </p:cNvPr>
            <p:cNvGrpSpPr/>
            <p:nvPr userDrawn="1"/>
          </p:nvGrpSpPr>
          <p:grpSpPr>
            <a:xfrm>
              <a:off x="3333750" y="4988217"/>
              <a:ext cx="2340370" cy="1125517"/>
              <a:chOff x="5822995" y="4930831"/>
              <a:chExt cx="3024121" cy="1454342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E2C00DA-9F6A-4BFB-9A34-91C664EBA61A}"/>
                  </a:ext>
                </a:extLst>
              </p:cNvPr>
              <p:cNvSpPr txBox="1"/>
              <p:nvPr userDrawn="1"/>
            </p:nvSpPr>
            <p:spPr>
              <a:xfrm>
                <a:off x="5822995" y="6015841"/>
                <a:ext cx="29888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GB" sz="1800" u="sng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hlinkClick r:id="rId7">
                      <a:extLst>
                        <a:ext uri="{A12FA001-AC4F-418D-AE19-62706E023703}">
                          <ahyp:hlinkClr xmlns="" xmlns:ahyp="http://schemas.microsoft.com/office/drawing/2018/hyperlinkcolor" val="tx"/>
                        </a:ext>
                      </a:extLst>
                    </a:hlinkClick>
                  </a:rPr>
                  <a:t>http://opnoir.bg/</a:t>
                </a:r>
                <a:endParaRPr lang="bg-BG" sz="18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</a:endParaRPr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EF857496-E3F2-46C0-9D62-F3336507FDF8}"/>
                  </a:ext>
                </a:extLst>
              </p:cNvPr>
              <p:cNvGrpSpPr/>
              <p:nvPr userDrawn="1"/>
            </p:nvGrpSpPr>
            <p:grpSpPr>
              <a:xfrm>
                <a:off x="6799754" y="4930831"/>
                <a:ext cx="2047362" cy="1110343"/>
                <a:chOff x="7287984" y="4930831"/>
                <a:chExt cx="2047362" cy="1110343"/>
              </a:xfrm>
            </p:grpSpPr>
            <p:pic>
              <p:nvPicPr>
                <p:cNvPr id="15" name="Picture 14">
                  <a:extLst>
                    <a:ext uri="{FF2B5EF4-FFF2-40B4-BE49-F238E27FC236}">
                      <a16:creationId xmlns:a16="http://schemas.microsoft.com/office/drawing/2014/main" id="{C8ED090F-C454-4CFD-B576-C5EB02E972CF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8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287984" y="4930831"/>
                  <a:ext cx="1110343" cy="1110343"/>
                </a:xfrm>
                <a:prstGeom prst="rect">
                  <a:avLst/>
                </a:prstGeom>
              </p:spPr>
            </p:pic>
            <p:pic>
              <p:nvPicPr>
                <p:cNvPr id="17" name="Picture 16">
                  <a:extLst>
                    <a:ext uri="{FF2B5EF4-FFF2-40B4-BE49-F238E27FC236}">
                      <a16:creationId xmlns:a16="http://schemas.microsoft.com/office/drawing/2014/main" id="{613D9287-A0D1-417D-B460-09CCD5B25B29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9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64826" y="5486400"/>
                  <a:ext cx="870520" cy="554774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181281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B8DAC7F-6FF4-4394-AE00-58999EA6506C}"/>
              </a:ext>
            </a:extLst>
          </p:cNvPr>
          <p:cNvSpPr/>
          <p:nvPr userDrawn="1"/>
        </p:nvSpPr>
        <p:spPr>
          <a:xfrm>
            <a:off x="0" y="804862"/>
            <a:ext cx="3746500" cy="4571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bg-BG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B3CD49-EAC1-42A5-BE97-99FAF6921FBE}"/>
              </a:ext>
            </a:extLst>
          </p:cNvPr>
          <p:cNvSpPr/>
          <p:nvPr userDrawn="1"/>
        </p:nvSpPr>
        <p:spPr>
          <a:xfrm>
            <a:off x="7816850" y="804862"/>
            <a:ext cx="4375149" cy="45719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bg-BG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C4DC30-24CC-4449-8DD3-69898C1C2A18}"/>
              </a:ext>
            </a:extLst>
          </p:cNvPr>
          <p:cNvSpPr/>
          <p:nvPr userDrawn="1"/>
        </p:nvSpPr>
        <p:spPr>
          <a:xfrm>
            <a:off x="3832546" y="804491"/>
            <a:ext cx="3898259" cy="4646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bg-BG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A35142-E829-4FA0-A1B0-829FF82F69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57" r="37835"/>
          <a:stretch/>
        </p:blipFill>
        <p:spPr>
          <a:xfrm>
            <a:off x="4554075" y="100997"/>
            <a:ext cx="3083849" cy="6215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1E6FE0-A2FD-46BC-9188-F654B7037327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365" y="198089"/>
            <a:ext cx="1375258" cy="5001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54F5E0-4E65-44C2-9F95-379F67736C6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04" y="186328"/>
            <a:ext cx="2057400" cy="50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487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64" r:id="rId3"/>
    <p:sldLayoutId id="2147483663" r:id="rId4"/>
    <p:sldLayoutId id="2147483650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DA1637-4088-4AC0-B21D-3ADD317F34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1B67B59-46C5-445A-99D7-302CB6ED4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000" y="1808703"/>
            <a:ext cx="11029616" cy="1798655"/>
          </a:xfrm>
        </p:spPr>
        <p:txBody>
          <a:bodyPr/>
          <a:lstStyle/>
          <a:p>
            <a:pPr algn="ctr"/>
            <a:r>
              <a:rPr lang="bg-BG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Дуална</a:t>
            </a: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на обучение в НПГВМ “Проф. д-р Димитър Димов“ - Ловеч</a:t>
            </a: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00B3DD1-59D1-42FE-A18D-5E063C25C93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379975" y="1492898"/>
            <a:ext cx="7357549" cy="525313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bg-BG" sz="2000" dirty="0"/>
          </a:p>
        </p:txBody>
      </p:sp>
      <p:sp>
        <p:nvSpPr>
          <p:cNvPr id="10" name="Текстово поле 9">
            <a:extLst>
              <a:ext uri="{FF2B5EF4-FFF2-40B4-BE49-F238E27FC236}">
                <a16:creationId xmlns:a16="http://schemas.microsoft.com/office/drawing/2014/main" id="{84BB6F7D-B6FC-FB1E-67B5-BAA23F2304E5}"/>
              </a:ext>
            </a:extLst>
          </p:cNvPr>
          <p:cNvSpPr txBox="1"/>
          <p:nvPr/>
        </p:nvSpPr>
        <p:spPr>
          <a:xfrm>
            <a:off x="914400" y="4019341"/>
            <a:ext cx="9917724" cy="1539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bg-BG" sz="28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Програма "Образование" 2021-2027,</a:t>
            </a:r>
            <a:br>
              <a:rPr lang="bg-BG" sz="28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BG05SFPR001-3.005 - Развитие на </a:t>
            </a:r>
            <a:r>
              <a:rPr lang="bg-BG" sz="2800" b="1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дуалната</a:t>
            </a:r>
            <a:r>
              <a:rPr lang="bg-BG" sz="28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система на обучение в ПОО (чрез прилагане на подхода ИТИ)</a:t>
            </a:r>
            <a:endParaRPr lang="bg-BG" sz="2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498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F25A1F68-4051-A849-D98C-9DDCCDC62F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Заглавие 2">
            <a:extLst>
              <a:ext uri="{FF2B5EF4-FFF2-40B4-BE49-F238E27FC236}">
                <a16:creationId xmlns:a16="http://schemas.microsoft.com/office/drawing/2014/main" id="{CC1C1112-0677-1720-F2C0-D3970989AB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7635" y="1032734"/>
            <a:ext cx="11124412" cy="2334409"/>
          </a:xfrm>
        </p:spPr>
        <p:txBody>
          <a:bodyPr>
            <a:noAutofit/>
          </a:bodyPr>
          <a:lstStyle/>
          <a:p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 1</a:t>
            </a:r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Допълнителна професионална подготовка, „пробно стажуване“ и допълнителни занимания за ученици за придобиване на знания, умения и компетентности в съответствие с изискванията на пазара на труда</a:t>
            </a:r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лавие 3">
            <a:extLst>
              <a:ext uri="{FF2B5EF4-FFF2-40B4-BE49-F238E27FC236}">
                <a16:creationId xmlns:a16="http://schemas.microsoft.com/office/drawing/2014/main" id="{1CF3E25E-A644-128E-EAFA-EBD569BEE9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7638" y="4034117"/>
            <a:ext cx="10993546" cy="2334409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sz="18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Целта на дейността е да подобри сътрудничеството между НПГВМ-Ловеч и работодатели от СЗР за повишаване на качеството и утвърждаване на </a:t>
            </a:r>
            <a:r>
              <a:rPr lang="bg-BG" sz="1800" b="1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дуалната</a:t>
            </a:r>
            <a:r>
              <a:rPr lang="bg-BG" sz="18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система на обучение във Ветеринарната гимназия.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sz="18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Фокус е скъсяване на различията между материала, преподаван в училище, и нуждите на животновъдния </a:t>
            </a:r>
            <a:r>
              <a:rPr lang="bg-BG" sz="1800" b="1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800" b="1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ХРАНИТЕЛЕН бизнес</a:t>
            </a:r>
            <a:r>
              <a:rPr lang="bg-BG" sz="18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bg-BG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132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941A5A67-5FEE-1B4F-A9C7-FCFDF2F8BB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Заглавие 2">
            <a:extLst>
              <a:ext uri="{FF2B5EF4-FFF2-40B4-BE49-F238E27FC236}">
                <a16:creationId xmlns:a16="http://schemas.microsoft.com/office/drawing/2014/main" id="{9F478188-AA98-154D-4C59-21BDA18627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7635" y="1515383"/>
            <a:ext cx="10993549" cy="604820"/>
          </a:xfrm>
        </p:spPr>
        <p:txBody>
          <a:bodyPr/>
          <a:lstStyle/>
          <a:p>
            <a:pPr algn="ctr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РЕЗУЛТАТИ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лавие 3">
            <a:extLst>
              <a:ext uri="{FF2B5EF4-FFF2-40B4-BE49-F238E27FC236}">
                <a16:creationId xmlns:a16="http://schemas.microsoft.com/office/drawing/2014/main" id="{EB459099-649E-EBCE-7CF6-B78562E990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7638" y="2311121"/>
            <a:ext cx="10993546" cy="3959050"/>
          </a:xfrm>
        </p:spPr>
        <p:txBody>
          <a:bodyPr>
            <a:normAutofit fontScale="32500" lnSpcReduction="20000"/>
          </a:bodyPr>
          <a:lstStyle/>
          <a:p>
            <a:pPr marL="285750" indent="-285750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bg-BG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Провеждане на пробно стажуване в партниращите предприятия за ученици в първи гимназиален етап на 200 ученици,</a:t>
            </a:r>
          </a:p>
          <a:p>
            <a:pPr marL="285750" indent="-285750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bg-BG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Допълнителни занимания по професионална подготовка и по чужд език за ученици в първи гимназиален етап в </a:t>
            </a:r>
            <a:r>
              <a:rPr lang="bg-BG" sz="5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дуална</a:t>
            </a:r>
            <a:r>
              <a:rPr lang="bg-BG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форма на обучение за 240 ученици,</a:t>
            </a:r>
          </a:p>
          <a:p>
            <a:pPr marL="285750" indent="-285750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bg-BG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Осигуряване на наставници за практическо обучение в реална работна среда за втори гимназиален етап за 26 групи ученици,</a:t>
            </a:r>
          </a:p>
          <a:p>
            <a:pPr marL="285750" indent="-285750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bg-BG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Осигуряване на оборудване, материали и консумативи за целите на </a:t>
            </a:r>
            <a:r>
              <a:rPr lang="bg-BG" sz="5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дуалната</a:t>
            </a:r>
            <a:r>
              <a:rPr lang="bg-BG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на обучение.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20408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825F8489-4064-2732-AAEE-008BCD1184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Заглавие 2">
            <a:extLst>
              <a:ext uri="{FF2B5EF4-FFF2-40B4-BE49-F238E27FC236}">
                <a16:creationId xmlns:a16="http://schemas.microsoft.com/office/drawing/2014/main" id="{A33B8750-67DD-6382-B884-F28CFAF58F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7635" y="1515382"/>
            <a:ext cx="10997921" cy="1913618"/>
          </a:xfrm>
        </p:spPr>
        <p:txBody>
          <a:bodyPr>
            <a:normAutofit fontScale="90000"/>
          </a:bodyPr>
          <a:lstStyle/>
          <a:p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 2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 на учители и наставници за разширяване на обхвата и повишаване качеството на </a:t>
            </a:r>
            <a:r>
              <a:rPr lang="bg-BG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дуалната</a:t>
            </a: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на обучение</a:t>
            </a: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sp>
        <p:nvSpPr>
          <p:cNvPr id="4" name="Подзаглавие 3">
            <a:extLst>
              <a:ext uri="{FF2B5EF4-FFF2-40B4-BE49-F238E27FC236}">
                <a16:creationId xmlns:a16="http://schemas.microsoft.com/office/drawing/2014/main" id="{F756242F-4817-19FC-F57D-EB4B040E7C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7638" y="3928904"/>
            <a:ext cx="10334727" cy="206996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Целта на дейността е да е повиши качеството на </a:t>
            </a:r>
            <a:r>
              <a:rPr lang="bg-BG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дуалното</a:t>
            </a:r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обучение в НПГВМ-Ловеч, като се развие връзката и сътрудничеството между учителите и наставниците. </a:t>
            </a:r>
          </a:p>
        </p:txBody>
      </p:sp>
    </p:spTree>
    <p:extLst>
      <p:ext uri="{BB962C8B-B14F-4D97-AF65-F5344CB8AC3E}">
        <p14:creationId xmlns:p14="http://schemas.microsoft.com/office/powerpoint/2010/main" val="1903060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0BFFC4E7-0088-F7FC-24FE-EA57759031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Заглавие 2">
            <a:extLst>
              <a:ext uri="{FF2B5EF4-FFF2-40B4-BE49-F238E27FC236}">
                <a16:creationId xmlns:a16="http://schemas.microsoft.com/office/drawing/2014/main" id="{875EDB54-1B6D-C170-CA3B-051E6363C5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Изпълнение от мерки в колаборация с работодателите-асоциирани партньори</a:t>
            </a:r>
          </a:p>
        </p:txBody>
      </p:sp>
      <p:sp>
        <p:nvSpPr>
          <p:cNvPr id="4" name="Подзаглавие 3">
            <a:extLst>
              <a:ext uri="{FF2B5EF4-FFF2-40B4-BE49-F238E27FC236}">
                <a16:creationId xmlns:a16="http://schemas.microsoft.com/office/drawing/2014/main" id="{668EB4CC-307F-FAFE-7469-C19025D732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7637" y="3537019"/>
            <a:ext cx="11078306" cy="3074795"/>
          </a:xfrm>
        </p:spPr>
        <p:txBody>
          <a:bodyPr>
            <a:normAutofit lnSpcReduction="10000"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Теоретична подготовка: законова рамка, добри практики, ролята на учителя и ментора в </a:t>
            </a:r>
            <a:r>
              <a:rPr lang="bg-BG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дуалната</a:t>
            </a: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система, методология на преподаване.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Разработване на учебно съдържание: моделиране на учебни програми и практически занятия, проектно-базирано обучение, казус-методика, индивидуални и групови практически задания.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Дигитални технологии: платформи за обучение, виртуални лаборатории, симулации, дигитални помагала и онлайн ресурси за самоподготовка.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97549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FD6A118D-E5CA-3FAE-0ADE-2D7107E255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E557CC4E-1519-31E3-5BBA-409EAAD424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Партньорства с бизнеса: устойчиви партньорства с предприятия, координация между училищата и работодателите, график за </a:t>
            </a:r>
            <a:r>
              <a:rPr lang="bg-BG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дуално</a:t>
            </a:r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обучение, посещения, стажове и практики в реална работна среда.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Оценяване и обратна връзка: методи за оценяване, персонализирана обратна връзка, ангажиране на работодателите.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 част: проследяване на реални работни процеси, срещи с бизнеса за обсъждане на очакванията и нуждите, практически сесии и демонстрации, свързани с професионалното обучение на учениците.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94421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7BB49144-1653-F8A0-CF1C-5169D554BC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Заглавие 2">
            <a:extLst>
              <a:ext uri="{FF2B5EF4-FFF2-40B4-BE49-F238E27FC236}">
                <a16:creationId xmlns:a16="http://schemas.microsoft.com/office/drawing/2014/main" id="{A8248F04-E922-00D1-7D16-0F814CF780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Организиране и провеждане на смесени обучения с възможност за супервизия</a:t>
            </a: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sp>
        <p:nvSpPr>
          <p:cNvPr id="4" name="Подзаглавие 3">
            <a:extLst>
              <a:ext uri="{FF2B5EF4-FFF2-40B4-BE49-F238E27FC236}">
                <a16:creationId xmlns:a16="http://schemas.microsoft.com/office/drawing/2014/main" id="{41E53A80-3324-4FBE-52BE-5C25DB14B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7638" y="3429000"/>
            <a:ext cx="10993546" cy="1913618"/>
          </a:xfrm>
        </p:spPr>
        <p:txBody>
          <a:bodyPr>
            <a:normAutofit fontScale="92500"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Ще се сформират 4 двойки преподавател-наставник, на които ще бъдат проведени т.нар. смесени обучения.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 ще надграждат обученията по Мярка 2.1 и 2.2, като ще създават условия за развитие на връзката и сътрудничеството между учители и наставници и обмяна на опит.</a:t>
            </a:r>
          </a:p>
        </p:txBody>
      </p:sp>
    </p:spTree>
    <p:extLst>
      <p:ext uri="{BB962C8B-B14F-4D97-AF65-F5344CB8AC3E}">
        <p14:creationId xmlns:p14="http://schemas.microsoft.com/office/powerpoint/2010/main" val="620169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CD0C3A13-DA29-151E-DF62-CC38184C80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Заглавие 2">
            <a:extLst>
              <a:ext uri="{FF2B5EF4-FFF2-40B4-BE49-F238E27FC236}">
                <a16:creationId xmlns:a16="http://schemas.microsoft.com/office/drawing/2014/main" id="{60D544F1-8604-5A50-46CF-28A6BFEF18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Провеждане на информационни кампании сред работодатели</a:t>
            </a: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sp>
        <p:nvSpPr>
          <p:cNvPr id="4" name="Подзаглавие 3">
            <a:extLst>
              <a:ext uri="{FF2B5EF4-FFF2-40B4-BE49-F238E27FC236}">
                <a16:creationId xmlns:a16="http://schemas.microsoft.com/office/drawing/2014/main" id="{4828816A-67BD-27A9-47E4-F1D90E6F9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7638" y="3537020"/>
            <a:ext cx="11239078" cy="2401556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Запознаване на работодателите с нормативните изисквания за участие в </a:t>
            </a:r>
            <a:r>
              <a:rPr lang="bg-BG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дуалната</a:t>
            </a: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на обучение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Представяне на успешни национални и международни практики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Насърчаване на сътрудничеството между училището и бизнеса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14390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525AE24B-39B9-38D7-D6AB-AD4E1A17EE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Заглавие 2">
            <a:extLst>
              <a:ext uri="{FF2B5EF4-FFF2-40B4-BE49-F238E27FC236}">
                <a16:creationId xmlns:a16="http://schemas.microsoft.com/office/drawing/2014/main" id="{823017F6-BE32-B1CE-2941-40D8F7E22E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7635" y="1034981"/>
            <a:ext cx="10993549" cy="813916"/>
          </a:xfrm>
        </p:spPr>
        <p:txBody>
          <a:bodyPr/>
          <a:lstStyle/>
          <a:p>
            <a:pPr algn="ctr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</a:t>
            </a:r>
          </a:p>
        </p:txBody>
      </p:sp>
      <p:sp>
        <p:nvSpPr>
          <p:cNvPr id="4" name="Подзаглавие 3">
            <a:extLst>
              <a:ext uri="{FF2B5EF4-FFF2-40B4-BE49-F238E27FC236}">
                <a16:creationId xmlns:a16="http://schemas.microsoft.com/office/drawing/2014/main" id="{0C708CF2-F168-02FA-842C-AB3D40A71B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7638" y="2120203"/>
            <a:ext cx="10993546" cy="455190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bg-BG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Организиране на Информационен ден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Провеждане на събитие в гимназията с мин. 6 работодатели от СЗР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Представяне на нормативните изисквания за участие в </a:t>
            </a:r>
            <a:r>
              <a:rPr lang="bg-BG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дуалното</a:t>
            </a: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обучение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Дискусия и обмяна на опит с работодатели, които вече са част от </a:t>
            </a:r>
            <a:r>
              <a:rPr lang="bg-BG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дуалната</a:t>
            </a: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на добри практики.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Модериран панел за въпроси и отговори между работодатели, учители и ученици</a:t>
            </a:r>
          </a:p>
          <a:p>
            <a:pPr>
              <a:lnSpc>
                <a:spcPct val="150000"/>
              </a:lnSpc>
            </a:pPr>
            <a:r>
              <a:rPr lang="bg-BG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Създаване на информационни материали за работодатели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Изготвяне на брошури и други материали с ползи и възможности за бизнеса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Публикации в уебсайта на училището и социалните мрежи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61974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EDAFE7C8-1120-7929-FF72-4D57AC8038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Заглавие 2">
            <a:extLst>
              <a:ext uri="{FF2B5EF4-FFF2-40B4-BE49-F238E27FC236}">
                <a16:creationId xmlns:a16="http://schemas.microsoft.com/office/drawing/2014/main" id="{05A3BE22-6EAF-5EAE-88C0-4061EA00EA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Провеждане на информационни кампании сред родители, ученици и широката общественост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лавие 3">
            <a:extLst>
              <a:ext uri="{FF2B5EF4-FFF2-40B4-BE49-F238E27FC236}">
                <a16:creationId xmlns:a16="http://schemas.microsoft.com/office/drawing/2014/main" id="{F9C70191-70EF-03C2-DB73-7D2F0CB542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7638" y="3519018"/>
            <a:ext cx="10993546" cy="1475013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Повишаване на информираността за ползите от </a:t>
            </a:r>
            <a:r>
              <a:rPr lang="bg-BG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дуалната</a:t>
            </a: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Привличане на повече ученици и родители към тази форма на обучение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54615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9560AA05-C872-486F-14F4-42148C6DE5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Заглавие 2">
            <a:extLst>
              <a:ext uri="{FF2B5EF4-FFF2-40B4-BE49-F238E27FC236}">
                <a16:creationId xmlns:a16="http://schemas.microsoft.com/office/drawing/2014/main" id="{1ACEB78A-6C8A-58B9-6308-E8DE76864E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9225" y="1264173"/>
            <a:ext cx="10993549" cy="1475013"/>
          </a:xfrm>
        </p:spPr>
        <p:txBody>
          <a:bodyPr/>
          <a:lstStyle/>
          <a:p>
            <a:pPr algn="ctr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</a:t>
            </a:r>
          </a:p>
        </p:txBody>
      </p:sp>
      <p:sp>
        <p:nvSpPr>
          <p:cNvPr id="4" name="Подзаглавие 3">
            <a:extLst>
              <a:ext uri="{FF2B5EF4-FFF2-40B4-BE49-F238E27FC236}">
                <a16:creationId xmlns:a16="http://schemas.microsoft.com/office/drawing/2014/main" id="{DDBE802A-3FB5-B45A-4EE0-6B5F82DC30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7638" y="3305908"/>
            <a:ext cx="10993546" cy="3552092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Организиране на "Ден на отворените врати"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Провеждане на "Ден на професиите"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Рекламна кампания за приема на ученици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Родителски срещи и индивидуални консултации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 и офлайн промотиране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74918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2B32B546-1A51-8BAF-EFA5-39A45579D3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Заглавие 2">
            <a:extLst>
              <a:ext uri="{FF2B5EF4-FFF2-40B4-BE49-F238E27FC236}">
                <a16:creationId xmlns:a16="http://schemas.microsoft.com/office/drawing/2014/main" id="{753B6D77-6CA2-6204-173D-53868B32E1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Кариерно ориентиране на ученици</a:t>
            </a: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sp>
        <p:nvSpPr>
          <p:cNvPr id="4" name="Подзаглавие 3">
            <a:extLst>
              <a:ext uri="{FF2B5EF4-FFF2-40B4-BE49-F238E27FC236}">
                <a16:creationId xmlns:a16="http://schemas.microsoft.com/office/drawing/2014/main" id="{0FB3B1E7-E125-826E-DDA4-D9B9DB7A2C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7638" y="3215472"/>
            <a:ext cx="10993546" cy="2321169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Подкрепа на учениците в избора на професионален път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Информиране за възможностите за стажове и работа след завършване</a:t>
            </a:r>
          </a:p>
          <a:p>
            <a:pPr>
              <a:lnSpc>
                <a:spcPct val="150000"/>
              </a:lnSpc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190469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54CE8628-BD68-3029-B4D5-8B1A8D34FB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2A38AC61-5004-1D10-2DF4-93EA18A0CE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Организиране на индивидуални и групови консултации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Срещи с успешни професионалисти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Организиране на посещения в компании и производствени бази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Симулационни интервюта за работа</a:t>
            </a:r>
          </a:p>
          <a:p>
            <a:pPr marL="0" indent="0">
              <a:buNone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214584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>
            <a:extLst>
              <a:ext uri="{FF2B5EF4-FFF2-40B4-BE49-F238E27FC236}">
                <a16:creationId xmlns:a16="http://schemas.microsoft.com/office/drawing/2014/main" id="{D40C6EEA-368B-4808-21C1-D5292A5B99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E9D0F29F-6A3C-1FD9-C216-8D25BCE4D9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1484" y="2994408"/>
            <a:ext cx="10376876" cy="924449"/>
          </a:xfrm>
        </p:spPr>
        <p:txBody>
          <a:bodyPr/>
          <a:lstStyle/>
          <a:p>
            <a:pPr marL="0" indent="0" algn="ctr">
              <a:buNone/>
            </a:pPr>
            <a:r>
              <a:rPr lang="bg-BG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 ЗА  ВНИМАНИЕТО!</a:t>
            </a:r>
          </a:p>
        </p:txBody>
      </p:sp>
    </p:spTree>
    <p:extLst>
      <p:ext uri="{BB962C8B-B14F-4D97-AF65-F5344CB8AC3E}">
        <p14:creationId xmlns:p14="http://schemas.microsoft.com/office/powerpoint/2010/main" val="3594748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25459</TotalTime>
  <Words>682</Words>
  <Application>Microsoft Office PowerPoint</Application>
  <PresentationFormat>Широк екран</PresentationFormat>
  <Paragraphs>70</Paragraphs>
  <Slides>14</Slides>
  <Notes>1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Wingdings</vt:lpstr>
      <vt:lpstr>Office Theme</vt:lpstr>
      <vt:lpstr>Дуална система на обучение в НПГВМ “Проф. д-р Димитър Димов“ - Ловеч </vt:lpstr>
      <vt:lpstr>Дейност 1. Допълнителна професионална подготовка, „пробно стажуване“ и допълнителни занимания за ученици за придобиване на знания, умения и компетентности в съответствие с изискванията на пазара на труда </vt:lpstr>
      <vt:lpstr>РЕЗУЛТАТИ</vt:lpstr>
      <vt:lpstr>Дейност 2. Обучения на учители и наставници за разширяване на обхвата и повишаване качеството на дуалната система на обучение </vt:lpstr>
      <vt:lpstr>Изпълнение от мерки в колаборация с работодателите-асоциирани партньори</vt:lpstr>
      <vt:lpstr>Презентация на PowerPoint</vt:lpstr>
      <vt:lpstr>Организиране и провеждане на смесени обучения с възможност за супервизия </vt:lpstr>
      <vt:lpstr>Провеждане на информационни кампании сред работодатели </vt:lpstr>
      <vt:lpstr>Дейности</vt:lpstr>
      <vt:lpstr>Провеждане на информационни кампании сред родители, ученици и широката общественост </vt:lpstr>
      <vt:lpstr>Дейности</vt:lpstr>
      <vt:lpstr>Кариерно ориентиране на ученици 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Todor J. Hvarchilkov</dc:creator>
  <cp:lastModifiedBy>Acer</cp:lastModifiedBy>
  <cp:revision>900</cp:revision>
  <cp:lastPrinted>2022-03-17T15:48:13Z</cp:lastPrinted>
  <dcterms:created xsi:type="dcterms:W3CDTF">2021-08-17T08:00:04Z</dcterms:created>
  <dcterms:modified xsi:type="dcterms:W3CDTF">2025-11-19T11:13:55Z</dcterms:modified>
</cp:coreProperties>
</file>