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57" r:id="rId2"/>
    <p:sldId id="280" r:id="rId3"/>
    <p:sldId id="277" r:id="rId4"/>
    <p:sldId id="278" r:id="rId5"/>
    <p:sldId id="279" r:id="rId6"/>
    <p:sldId id="267" r:id="rId7"/>
    <p:sldId id="271" r:id="rId8"/>
    <p:sldId id="290" r:id="rId9"/>
    <p:sldId id="291" r:id="rId10"/>
    <p:sldId id="292" r:id="rId11"/>
    <p:sldId id="293" r:id="rId12"/>
    <p:sldId id="282" r:id="rId13"/>
    <p:sldId id="286" r:id="rId14"/>
    <p:sldId id="287" r:id="rId15"/>
    <p:sldId id="272" r:id="rId16"/>
    <p:sldId id="283" r:id="rId17"/>
    <p:sldId id="273" r:id="rId18"/>
    <p:sldId id="281" r:id="rId19"/>
    <p:sldId id="285" r:id="rId20"/>
    <p:sldId id="288" r:id="rId21"/>
    <p:sldId id="274" r:id="rId22"/>
    <p:sldId id="284" r:id="rId23"/>
    <p:sldId id="294" r:id="rId24"/>
    <p:sldId id="289" r:id="rId25"/>
    <p:sldId id="275" r:id="rId26"/>
    <p:sldId id="266" r:id="rId27"/>
    <p:sldId id="295" r:id="rId28"/>
    <p:sldId id="296" r:id="rId29"/>
    <p:sldId id="270" r:id="rId30"/>
    <p:sldId id="297" r:id="rId31"/>
    <p:sldId id="298" r:id="rId32"/>
    <p:sldId id="299" r:id="rId33"/>
    <p:sldId id="300" r:id="rId34"/>
  </p:sldIdLst>
  <p:sldSz cx="12192000" cy="6858000"/>
  <p:notesSz cx="6858000" cy="9144000"/>
  <p:defaultTextStyle>
    <a:defPPr rtl="0"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5AB1C69-6EDB-4FF4-983F-18BD219EF322}"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765" autoAdjust="0"/>
    <p:restoredTop sz="91648" autoAdjust="0"/>
  </p:normalViewPr>
  <p:slideViewPr>
    <p:cSldViewPr snapToGrid="0">
      <p:cViewPr varScale="1">
        <p:scale>
          <a:sx n="68" d="100"/>
          <a:sy n="68" d="100"/>
        </p:scale>
        <p:origin x="42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3768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ен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8A33461A-B56C-42FE-A391-B6FCE0A8007E}" type="datetime1">
              <a:rPr lang="bg-BG" smtClean="0"/>
              <a:t>25.3.2026 г.</a:t>
            </a:fld>
            <a:endParaRPr lang="bg-BG" dirty="0"/>
          </a:p>
        </p:txBody>
      </p:sp>
      <p:sp>
        <p:nvSpPr>
          <p:cNvPr id="4" name="Контейнер за долен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bg-BG" dirty="0"/>
          </a:p>
        </p:txBody>
      </p:sp>
      <p:sp>
        <p:nvSpPr>
          <p:cNvPr id="5" name="Контейнер за номер на слайд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57E03411-58E2-43FD-AE1D-AD77DFF8CB20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ен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/>
            <a:fld id="{705A6407-3154-4E34-851C-2E69E9B1D6C4}" type="datetime1">
              <a:rPr lang="bg-BG" smtClean="0"/>
              <a:t>25.3.2026 г.</a:t>
            </a:fld>
            <a:endParaRPr lang="bg-BG" dirty="0"/>
          </a:p>
        </p:txBody>
      </p:sp>
      <p:sp>
        <p:nvSpPr>
          <p:cNvPr id="4" name="Контейнер за изображение на слайд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bg-BG" dirty="0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dirty="0"/>
              <a:t>Щракнете, за да редактирате стиловете на текста в образеца</a:t>
            </a:r>
          </a:p>
          <a:p>
            <a:pPr lvl="1" rtl="0"/>
            <a:r>
              <a:rPr lang="bg-BG" dirty="0"/>
              <a:t>Второ ниво</a:t>
            </a:r>
          </a:p>
          <a:p>
            <a:pPr lvl="2" rtl="0"/>
            <a:r>
              <a:rPr lang="bg-BG" dirty="0"/>
              <a:t>Трето ниво</a:t>
            </a:r>
          </a:p>
          <a:p>
            <a:pPr lvl="3" rtl="0"/>
            <a:r>
              <a:rPr lang="bg-BG" dirty="0"/>
              <a:t>Четвърто ниво</a:t>
            </a:r>
          </a:p>
          <a:p>
            <a:pPr lvl="4" rtl="0"/>
            <a:r>
              <a:rPr lang="bg-BG" dirty="0"/>
              <a:t>Пето ниво</a:t>
            </a:r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bg-BG" dirty="0"/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/>
            <a:fld id="{C8DC57A8-AE18-4654-B6AF-04B3577165BE}" type="slidenum">
              <a:rPr lang="bg-BG" smtClean="0"/>
              <a:t>‹#›</a:t>
            </a:fld>
            <a:endParaRPr lang="bg-BG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8DC57A8-AE18-4654-B6AF-04B3577165BE}" type="slidenum">
              <a:rPr lang="bg-BG" smtClean="0"/>
              <a:t>1</a:t>
            </a:fld>
            <a:endParaRPr lang="bg-BG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8DC57A8-AE18-4654-B6AF-04B3577165BE}" type="slidenum">
              <a:rPr lang="bg-BG" smtClean="0"/>
              <a:t>6</a:t>
            </a:fld>
            <a:endParaRPr lang="bg-BG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8DC57A8-AE18-4654-B6AF-04B3577165BE}" type="slidenum">
              <a:rPr lang="bg-BG" smtClean="0"/>
              <a:t>26</a:t>
            </a:fld>
            <a:endParaRPr lang="bg-BG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8DC57A8-AE18-4654-B6AF-04B3577165BE}" type="slidenum">
              <a:rPr lang="bg-BG" smtClean="0"/>
              <a:t>29</a:t>
            </a:fld>
            <a:endParaRPr lang="bg-BG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 hasCustomPrompt="1"/>
          </p:nvPr>
        </p:nvSpPr>
        <p:spPr>
          <a:xfrm>
            <a:off x="4265611" y="1752600"/>
            <a:ext cx="6858002" cy="1828800"/>
          </a:xfrm>
        </p:spPr>
        <p:txBody>
          <a:bodyPr rtlCol="0" anchor="b">
            <a:noAutofit/>
          </a:bodyPr>
          <a:lstStyle>
            <a:lvl1pPr algn="l" rtl="0">
              <a:defRPr sz="5000"/>
            </a:lvl1pPr>
          </a:lstStyle>
          <a:p>
            <a:pPr rtl="0"/>
            <a:r>
              <a:rPr lang="bg-BG"/>
              <a:t>Редакт. стил загл. образец</a:t>
            </a:r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 hasCustomPrompt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r>
              <a:rPr lang="bg-BG" dirty="0"/>
              <a:t>Щракнете за редакция стил </a:t>
            </a:r>
            <a:r>
              <a:rPr lang="bg-BG" dirty="0" err="1"/>
              <a:t>подзагл</a:t>
            </a:r>
            <a:r>
              <a:rPr lang="bg-BG" dirty="0"/>
              <a:t>. обр.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/>
              <a:t>Редакт. стил загл. образец</a:t>
            </a:r>
            <a:endParaRPr lang="bg-BG" dirty="0"/>
          </a:p>
        </p:txBody>
      </p:sp>
      <p:sp>
        <p:nvSpPr>
          <p:cNvPr id="3" name="Контейнер на съдържание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bg-BG"/>
              <a:t>Редактиране на стиловете на текста в образеца</a:t>
            </a:r>
          </a:p>
          <a:p>
            <a:pPr lvl="1" rtl="0"/>
            <a:r>
              <a:rPr lang="bg-BG"/>
              <a:t>Второ ниво</a:t>
            </a:r>
          </a:p>
          <a:p>
            <a:pPr lvl="2" rtl="0"/>
            <a:r>
              <a:rPr lang="bg-BG"/>
              <a:t>Трето ниво</a:t>
            </a:r>
          </a:p>
          <a:p>
            <a:pPr lvl="3" rtl="0"/>
            <a:r>
              <a:rPr lang="bg-BG"/>
              <a:t>Четвърто ниво</a:t>
            </a:r>
          </a:p>
          <a:p>
            <a:pPr lvl="4" rtl="0"/>
            <a:r>
              <a:rPr lang="bg-BG"/>
              <a:t>Пето ниво</a:t>
            </a:r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46D327E-6F74-4DEC-B9D1-229E35F4C7BE}" type="datetime1">
              <a:rPr lang="bg-BG" smtClean="0"/>
              <a:t>25.3.2026 г.</a:t>
            </a:fld>
            <a:endParaRPr lang="bg-BG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раздел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>
          <a:xfrm>
            <a:off x="4265613" y="18288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bg-BG"/>
              <a:t>Редакт. стил загл. образец</a:t>
            </a:r>
            <a:endParaRPr lang="bg-BG" dirty="0"/>
          </a:p>
        </p:txBody>
      </p:sp>
      <p:sp>
        <p:nvSpPr>
          <p:cNvPr id="3" name="Контейнер за текст 2"/>
          <p:cNvSpPr>
            <a:spLocks noGrp="1"/>
          </p:cNvSpPr>
          <p:nvPr>
            <p:ph type="body" idx="1" hasCustomPrompt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bg-BG"/>
              <a:t>Редактиране на стиловете на текста в образеца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/>
              <a:t>Редакт. стил загл. образец</a:t>
            </a:r>
            <a:endParaRPr lang="bg-BG" dirty="0"/>
          </a:p>
        </p:txBody>
      </p:sp>
      <p:sp>
        <p:nvSpPr>
          <p:cNvPr id="3" name="Контейнер на съдържание 2"/>
          <p:cNvSpPr>
            <a:spLocks noGrp="1"/>
          </p:cNvSpPr>
          <p:nvPr>
            <p:ph sz="half" idx="1" hasCustomPrompt="1"/>
          </p:nvPr>
        </p:nvSpPr>
        <p:spPr>
          <a:xfrm>
            <a:off x="1065212" y="1825625"/>
            <a:ext cx="4954588" cy="4187952"/>
          </a:xfrm>
        </p:spPr>
        <p:txBody>
          <a:bodyPr rtlCol="0"/>
          <a:lstStyle/>
          <a:p>
            <a:pPr lvl="0" rtl="0"/>
            <a:r>
              <a:rPr lang="bg-BG"/>
              <a:t>Редактиране на стиловете на текста в образеца</a:t>
            </a:r>
          </a:p>
          <a:p>
            <a:pPr lvl="1" rtl="0"/>
            <a:r>
              <a:rPr lang="bg-BG"/>
              <a:t>Второ ниво</a:t>
            </a:r>
          </a:p>
          <a:p>
            <a:pPr lvl="2" rtl="0"/>
            <a:r>
              <a:rPr lang="bg-BG"/>
              <a:t>Трето ниво</a:t>
            </a:r>
          </a:p>
          <a:p>
            <a:pPr lvl="3" rtl="0"/>
            <a:r>
              <a:rPr lang="bg-BG"/>
              <a:t>Четвърто ниво</a:t>
            </a:r>
          </a:p>
          <a:p>
            <a:pPr lvl="4" rtl="0"/>
            <a:r>
              <a:rPr lang="bg-BG"/>
              <a:t>Пето ниво</a:t>
            </a:r>
            <a:endParaRPr lang="bg-BG" dirty="0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4951414" cy="4187952"/>
          </a:xfrm>
        </p:spPr>
        <p:txBody>
          <a:bodyPr rtlCol="0"/>
          <a:lstStyle/>
          <a:p>
            <a:pPr lvl="0" rtl="0"/>
            <a:r>
              <a:rPr lang="bg-BG"/>
              <a:t>Редактиране на стиловете на текста в образеца</a:t>
            </a:r>
          </a:p>
          <a:p>
            <a:pPr lvl="1" rtl="0"/>
            <a:r>
              <a:rPr lang="bg-BG"/>
              <a:t>Второ ниво</a:t>
            </a:r>
          </a:p>
          <a:p>
            <a:pPr lvl="2" rtl="0"/>
            <a:r>
              <a:rPr lang="bg-BG"/>
              <a:t>Трето ниво</a:t>
            </a:r>
          </a:p>
          <a:p>
            <a:pPr lvl="3" rtl="0"/>
            <a:r>
              <a:rPr lang="bg-BG"/>
              <a:t>Четвърто ниво</a:t>
            </a:r>
          </a:p>
          <a:p>
            <a:pPr lvl="4" rtl="0"/>
            <a:r>
              <a:rPr lang="bg-BG"/>
              <a:t>Пето ниво</a:t>
            </a:r>
            <a:endParaRPr lang="bg-BG" dirty="0"/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D9310FB-0493-4FFC-AD1B-175B51D5C36D}" type="datetime1">
              <a:rPr lang="bg-BG" smtClean="0"/>
              <a:t>25.3.2026 г.</a:t>
            </a:fld>
            <a:endParaRPr lang="bg-BG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/>
              <a:t>Редакт. стил загл. образец</a:t>
            </a:r>
            <a:endParaRPr lang="bg-BG" dirty="0"/>
          </a:p>
        </p:txBody>
      </p:sp>
      <p:sp>
        <p:nvSpPr>
          <p:cNvPr id="3" name="Контейнер за текст 2"/>
          <p:cNvSpPr>
            <a:spLocks noGrp="1"/>
          </p:cNvSpPr>
          <p:nvPr>
            <p:ph type="body" idx="1" hasCustomPrompt="1"/>
          </p:nvPr>
        </p:nvSpPr>
        <p:spPr>
          <a:xfrm>
            <a:off x="1069848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 hasCustomPrompt="1"/>
          </p:nvPr>
        </p:nvSpPr>
        <p:spPr>
          <a:xfrm>
            <a:off x="1069848" y="2505075"/>
            <a:ext cx="4956048" cy="3476625"/>
          </a:xfrm>
        </p:spPr>
        <p:txBody>
          <a:bodyPr rtlCol="0"/>
          <a:lstStyle/>
          <a:p>
            <a:pPr lvl="0" rtl="0"/>
            <a:r>
              <a:rPr lang="bg-BG"/>
              <a:t>Редактиране на стиловете на текста в образеца</a:t>
            </a:r>
          </a:p>
          <a:p>
            <a:pPr lvl="1" rtl="0"/>
            <a:r>
              <a:rPr lang="bg-BG"/>
              <a:t>Второ ниво</a:t>
            </a:r>
          </a:p>
          <a:p>
            <a:pPr lvl="2" rtl="0"/>
            <a:r>
              <a:rPr lang="bg-BG"/>
              <a:t>Трето ниво</a:t>
            </a:r>
          </a:p>
          <a:p>
            <a:pPr lvl="3" rtl="0"/>
            <a:r>
              <a:rPr lang="bg-BG"/>
              <a:t>Четвърто ниво</a:t>
            </a:r>
          </a:p>
          <a:p>
            <a:pPr lvl="4" rtl="0"/>
            <a:r>
              <a:rPr lang="bg-BG"/>
              <a:t>Пето ниво</a:t>
            </a:r>
            <a:endParaRPr lang="bg-BG" dirty="0"/>
          </a:p>
        </p:txBody>
      </p:sp>
      <p:sp>
        <p:nvSpPr>
          <p:cNvPr id="5" name="Контейнер за 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6" name="Контейнер на съдържание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4956048" cy="3476625"/>
          </a:xfrm>
        </p:spPr>
        <p:txBody>
          <a:bodyPr rtlCol="0"/>
          <a:lstStyle/>
          <a:p>
            <a:pPr lvl="0" rtl="0"/>
            <a:r>
              <a:rPr lang="bg-BG"/>
              <a:t>Редактиране на стиловете на текста в образеца</a:t>
            </a:r>
          </a:p>
          <a:p>
            <a:pPr lvl="1" rtl="0"/>
            <a:r>
              <a:rPr lang="bg-BG"/>
              <a:t>Второ ниво</a:t>
            </a:r>
          </a:p>
          <a:p>
            <a:pPr lvl="2" rtl="0"/>
            <a:r>
              <a:rPr lang="bg-BG"/>
              <a:t>Трето ниво</a:t>
            </a:r>
          </a:p>
          <a:p>
            <a:pPr lvl="3" rtl="0"/>
            <a:r>
              <a:rPr lang="bg-BG"/>
              <a:t>Четвърто ниво</a:t>
            </a:r>
          </a:p>
          <a:p>
            <a:pPr lvl="4" rtl="0"/>
            <a:r>
              <a:rPr lang="bg-BG"/>
              <a:t>Пето ниво</a:t>
            </a:r>
            <a:endParaRPr lang="bg-BG" dirty="0"/>
          </a:p>
        </p:txBody>
      </p:sp>
      <p:sp>
        <p:nvSpPr>
          <p:cNvPr id="9" name="Контейнер за номер на слайд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8" name="Контейнер за долен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0FB6552-18C5-4938-A7E7-ED91FDF18889}" type="datetime1">
              <a:rPr lang="bg-BG" smtClean="0"/>
              <a:t>25.3.2026 г.</a:t>
            </a:fld>
            <a:endParaRPr lang="bg-BG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/>
              <a:t>Редакт. стил загл. образец</a:t>
            </a:r>
            <a:endParaRPr lang="bg-BG" dirty="0"/>
          </a:p>
        </p:txBody>
      </p:sp>
      <p:sp>
        <p:nvSpPr>
          <p:cNvPr id="5" name="Контейнер за номер на слайд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4" name="Контейнер за долен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E209E88-FDB8-4404-A6BD-618DA1B359EE}" type="datetime1">
              <a:rPr lang="bg-BG" smtClean="0"/>
              <a:t>25.3.2026 г.</a:t>
            </a:fld>
            <a:endParaRPr lang="bg-BG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онтейнер за номер на слайд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3" name="Контейнер за долен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345098C-EB81-4204-BD53-B5F65B7B4096}" type="datetime1">
              <a:rPr lang="bg-BG" smtClean="0"/>
              <a:t>25.3.2026 г.</a:t>
            </a:fld>
            <a:endParaRPr lang="bg-BG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е картини с надпис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>
          <a:xfrm>
            <a:off x="1065212" y="304799"/>
            <a:ext cx="10058402" cy="1216152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bg-BG"/>
              <a:t>Редакт. стил загл. образец</a:t>
            </a:r>
            <a:endParaRPr lang="bg-BG" dirty="0"/>
          </a:p>
        </p:txBody>
      </p:sp>
      <p:grpSp>
        <p:nvGrpSpPr>
          <p:cNvPr id="9" name="Група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Свободна линия 41"/>
            <p:cNvSpPr/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11" name="Свободна линия 42"/>
            <p:cNvSpPr/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12" name="Свободна линия 43"/>
            <p:cNvSpPr/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13" name="Свободна линия 44"/>
            <p:cNvSpPr/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14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15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16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17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18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19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20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21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</p:grpSp>
      <p:sp>
        <p:nvSpPr>
          <p:cNvPr id="36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39" name="Контейнер за 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052423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/>
              <a:t>Редактиране на стиловете на текста в образеца</a:t>
            </a:r>
          </a:p>
        </p:txBody>
      </p:sp>
      <p:grpSp>
        <p:nvGrpSpPr>
          <p:cNvPr id="22" name="Група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Свободна линия 41"/>
            <p:cNvSpPr/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24" name="Свободна линия 42"/>
            <p:cNvSpPr/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25" name="Свободна линия 43"/>
            <p:cNvSpPr/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26" name="Свободна линия 44"/>
            <p:cNvSpPr/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27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28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29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30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31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32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33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34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</p:grpSp>
      <p:sp>
        <p:nvSpPr>
          <p:cNvPr id="37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40" name="Контейнер за текст 3"/>
          <p:cNvSpPr>
            <a:spLocks noGrp="1"/>
          </p:cNvSpPr>
          <p:nvPr>
            <p:ph type="body" sz="half" idx="19" hasCustomPrompt="1"/>
          </p:nvPr>
        </p:nvSpPr>
        <p:spPr>
          <a:xfrm>
            <a:off x="6742908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8" name="Контейнер за номер на слайд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7" name="Контейнер за долен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6" name="Контейнер за 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A901B7E-8638-4D3C-B803-8476C826099B}" type="datetime1">
              <a:rPr lang="bg-BG" smtClean="0"/>
              <a:t>25.3.2026 г.</a:t>
            </a:fld>
            <a:endParaRPr lang="bg-BG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картини с надпис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/>
              <a:t>Редакт. стил загл. образец</a:t>
            </a:r>
            <a:endParaRPr lang="bg-BG" dirty="0"/>
          </a:p>
        </p:txBody>
      </p:sp>
      <p:grpSp>
        <p:nvGrpSpPr>
          <p:cNvPr id="52" name="Група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Свободна линия 41"/>
            <p:cNvSpPr/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54" name="Свободна линия 42"/>
            <p:cNvSpPr/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55" name="Свободна линия 43"/>
            <p:cNvSpPr/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56" name="Свободна линия 44"/>
            <p:cNvSpPr/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57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58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59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60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61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62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63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64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</p:grpSp>
      <p:sp>
        <p:nvSpPr>
          <p:cNvPr id="79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/>
          </p:cNvSpPr>
          <p:nvPr>
            <p:ph type="pic" sz="quarter" idx="19" hasCustomPrompt="1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81" name="Контейнер за 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23521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/>
              <a:t>Редактиране на стиловете на текста в образеца</a:t>
            </a:r>
          </a:p>
        </p:txBody>
      </p:sp>
      <p:grpSp>
        <p:nvGrpSpPr>
          <p:cNvPr id="84" name="Група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Свободна линия 41"/>
            <p:cNvSpPr/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86" name="Свободна линия 42"/>
            <p:cNvSpPr/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87" name="Свободна линия 43"/>
            <p:cNvSpPr/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88" name="Свободна линия 44"/>
            <p:cNvSpPr/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89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90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91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92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93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94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95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96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</p:grpSp>
      <p:sp>
        <p:nvSpPr>
          <p:cNvPr id="78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/>
          </p:cNvSpPr>
          <p:nvPr>
            <p:ph type="pic" sz="quarter" idx="18" hasCustomPrompt="1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82" name="Контейнер за текст 3"/>
          <p:cNvSpPr>
            <a:spLocks noGrp="1"/>
          </p:cNvSpPr>
          <p:nvPr>
            <p:ph type="body" sz="half" idx="21" hasCustomPrompt="1"/>
          </p:nvPr>
        </p:nvSpPr>
        <p:spPr>
          <a:xfrm>
            <a:off x="4707208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/>
              <a:t>Редактиране на стиловете на текста в образеца</a:t>
            </a:r>
          </a:p>
        </p:txBody>
      </p:sp>
      <p:grpSp>
        <p:nvGrpSpPr>
          <p:cNvPr id="97" name="Група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Свободна линия 41"/>
            <p:cNvSpPr/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99" name="Свободна линия 42"/>
            <p:cNvSpPr/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100" name="Свободна линия 43"/>
            <p:cNvSpPr/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101" name="Свободна линия 44"/>
            <p:cNvSpPr/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102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103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104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105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106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107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108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109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</p:grpSp>
      <p:sp>
        <p:nvSpPr>
          <p:cNvPr id="80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/>
          </p:cNvSpPr>
          <p:nvPr>
            <p:ph type="pic" sz="quarter" idx="20" hasCustomPrompt="1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83" name="Контейнер за текст 3"/>
          <p:cNvSpPr>
            <a:spLocks noGrp="1"/>
          </p:cNvSpPr>
          <p:nvPr>
            <p:ph type="body" sz="half" idx="22" hasCustomPrompt="1"/>
          </p:nvPr>
        </p:nvSpPr>
        <p:spPr>
          <a:xfrm>
            <a:off x="820908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8" name="Контейнер за номер на слайд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7" name="Контейнер за долен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6" name="Контейнер за 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80AEF1C-0EB4-42C0-A8AF-A8F0BC65CB18}" type="datetime1">
              <a:rPr lang="bg-BG" smtClean="0"/>
              <a:t>25.3.2026 г.</a:t>
            </a:fld>
            <a:endParaRPr lang="bg-BG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картини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>
          <a:xfrm>
            <a:off x="9066214" y="421594"/>
            <a:ext cx="2286000" cy="1885508"/>
          </a:xfrm>
        </p:spPr>
        <p:txBody>
          <a:bodyPr rtlCol="0">
            <a:normAutofit/>
          </a:bodyPr>
          <a:lstStyle>
            <a:lvl1pPr algn="l" rtl="0">
              <a:defRPr sz="2400"/>
            </a:lvl1pPr>
          </a:lstStyle>
          <a:p>
            <a:pPr rtl="0"/>
            <a:r>
              <a:rPr lang="bg-BG"/>
              <a:t>Редакт. стил загл. образец</a:t>
            </a:r>
            <a:endParaRPr lang="bg-BG" dirty="0"/>
          </a:p>
        </p:txBody>
      </p:sp>
      <p:grpSp>
        <p:nvGrpSpPr>
          <p:cNvPr id="84" name="Група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Свободна линия 41"/>
            <p:cNvSpPr/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86" name="Свободна линия 42"/>
            <p:cNvSpPr/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87" name="Свободна линия 43"/>
            <p:cNvSpPr/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88" name="Свободна линия 44"/>
            <p:cNvSpPr/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89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90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91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92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93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94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95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96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</p:grpSp>
      <p:sp>
        <p:nvSpPr>
          <p:cNvPr id="97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/>
          </p:cNvSpPr>
          <p:nvPr>
            <p:ph type="pic" sz="quarter" idx="17" hasCustomPrompt="1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/>
              <a:t>Щракнете върху иконата, за да добавите картина</a:t>
            </a:r>
            <a:endParaRPr lang="bg-BG" dirty="0"/>
          </a:p>
        </p:txBody>
      </p:sp>
      <p:grpSp>
        <p:nvGrpSpPr>
          <p:cNvPr id="98" name="Група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Свободна линия 41"/>
            <p:cNvSpPr/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100" name="Свободна линия 42"/>
            <p:cNvSpPr/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101" name="Свободна линия 43"/>
            <p:cNvSpPr/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102" name="Свободна линия 44"/>
            <p:cNvSpPr/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103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104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105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106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107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108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109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110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</p:grpSp>
      <p:sp>
        <p:nvSpPr>
          <p:cNvPr id="111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/>
              <a:t>Щракнете върху иконата, за да добавите картина</a:t>
            </a:r>
            <a:endParaRPr lang="bg-BG" dirty="0"/>
          </a:p>
        </p:txBody>
      </p:sp>
      <p:grpSp>
        <p:nvGrpSpPr>
          <p:cNvPr id="112" name="Група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Свободна линия 41"/>
            <p:cNvSpPr/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114" name="Свободна линия 42"/>
            <p:cNvSpPr/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115" name="Свободна линия 43"/>
            <p:cNvSpPr/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116" name="Свободна линия 44"/>
            <p:cNvSpPr/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117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118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119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120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121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122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123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124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</p:grpSp>
      <p:sp>
        <p:nvSpPr>
          <p:cNvPr id="125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126" name="Контейнер за текст 3"/>
          <p:cNvSpPr>
            <a:spLocks noGrp="1"/>
          </p:cNvSpPr>
          <p:nvPr>
            <p:ph type="body" sz="half" idx="21" hasCustomPrompt="1"/>
          </p:nvPr>
        </p:nvSpPr>
        <p:spPr>
          <a:xfrm>
            <a:off x="9066214" y="2484992"/>
            <a:ext cx="2286000" cy="3248729"/>
          </a:xfrm>
        </p:spPr>
        <p:txBody>
          <a:bodyPr rtlCol="0" anchor="t" anchorCtr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8" name="Контейнер за номер на слайд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7" name="Контейнер за долен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6" name="Контейнер за 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95D035C-3CED-4380-9DCD-5B3DB0926B4F}" type="datetime1">
              <a:rPr lang="bg-BG" smtClean="0"/>
              <a:t>25.3.2026 г.</a:t>
            </a:fld>
            <a:endParaRPr lang="bg-BG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>
          <a:xfrm>
            <a:off x="7511732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bg-BG"/>
              <a:t>Редакт. стил загл. образец</a:t>
            </a:r>
            <a:endParaRPr lang="bg-BG" dirty="0"/>
          </a:p>
        </p:txBody>
      </p:sp>
      <p:sp>
        <p:nvSpPr>
          <p:cNvPr id="3" name="Контейнер на съдържание 2"/>
          <p:cNvSpPr>
            <a:spLocks noGrp="1"/>
          </p:cNvSpPr>
          <p:nvPr>
            <p:ph idx="1" hasCustomPrompt="1"/>
          </p:nvPr>
        </p:nvSpPr>
        <p:spPr>
          <a:xfrm>
            <a:off x="836613" y="914400"/>
            <a:ext cx="6172201" cy="5029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bg-BG"/>
              <a:t>Редактиране на стиловете на текста в образеца</a:t>
            </a:r>
          </a:p>
          <a:p>
            <a:pPr lvl="1" rtl="0"/>
            <a:r>
              <a:rPr lang="bg-BG"/>
              <a:t>Второ ниво</a:t>
            </a:r>
          </a:p>
          <a:p>
            <a:pPr lvl="2" rtl="0"/>
            <a:r>
              <a:rPr lang="bg-BG"/>
              <a:t>Трето ниво</a:t>
            </a:r>
          </a:p>
          <a:p>
            <a:pPr lvl="3" rtl="0"/>
            <a:r>
              <a:rPr lang="bg-BG"/>
              <a:t>Четвърто ниво</a:t>
            </a:r>
          </a:p>
          <a:p>
            <a:pPr lvl="4" rtl="0"/>
            <a:r>
              <a:rPr lang="bg-BG"/>
              <a:t>Пето ниво</a:t>
            </a:r>
            <a:endParaRPr lang="bg-BG" dirty="0"/>
          </a:p>
        </p:txBody>
      </p:sp>
      <p:sp>
        <p:nvSpPr>
          <p:cNvPr id="4" name="Контейнер за 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7511732" y="3555523"/>
            <a:ext cx="3840480" cy="238807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fld id="{022B156B-59AE-415F-B24B-8756D48BB977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 rtlCol="0"/>
          <a:lstStyle>
            <a:lvl1pPr>
              <a:defRPr/>
            </a:lvl1pPr>
          </a:lstStyle>
          <a:p>
            <a:fld id="{EE191320-5DC8-4F07-8DB4-B4B29ED6DA0F}" type="datetime1">
              <a:rPr lang="bg-BG" smtClean="0"/>
              <a:t>25.3.2026 г.</a:t>
            </a:fld>
            <a:endParaRPr lang="bg-BG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>
          <a:xfrm>
            <a:off x="7492891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bg-BG"/>
              <a:t>Редакт. стил загл. образец</a:t>
            </a:r>
            <a:endParaRPr lang="bg-BG" dirty="0"/>
          </a:p>
        </p:txBody>
      </p:sp>
      <p:grpSp>
        <p:nvGrpSpPr>
          <p:cNvPr id="8" name="Група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Свободна линия 42"/>
            <p:cNvSpPr/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10" name="Свободна линия 43"/>
            <p:cNvSpPr/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grpSp>
          <p:nvGrpSpPr>
            <p:cNvPr id="11" name="Група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Свободна линия 41"/>
              <p:cNvSpPr/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rtl="0"/>
                <a:endParaRPr lang="bg-BG" dirty="0"/>
              </a:p>
            </p:txBody>
          </p:sp>
          <p:sp>
            <p:nvSpPr>
              <p:cNvPr id="21" name="Свободна линия 44"/>
              <p:cNvSpPr/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rtl="0"/>
                <a:endParaRPr lang="bg-BG" dirty="0"/>
              </a:p>
            </p:txBody>
          </p:sp>
        </p:grpSp>
        <p:sp>
          <p:nvSpPr>
            <p:cNvPr id="12" name="Свободна линия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13" name="Свободна линия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14" name="Свободна линия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15" name="Свободна линия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16" name="Свободна линия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17" name="Свободна линия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18" name="Свободна линия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  <p:sp>
          <p:nvSpPr>
            <p:cNvPr id="19" name="Свободна линия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rtl="0"/>
              <a:endParaRPr lang="bg-BG" dirty="0"/>
            </a:p>
          </p:txBody>
        </p:sp>
      </p:grpSp>
      <p:sp>
        <p:nvSpPr>
          <p:cNvPr id="3" name="Контейнер за картина 2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/>
          </p:cNvSpPr>
          <p:nvPr>
            <p:ph type="pic" idx="1" hasCustomPrompt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l" rtl="0">
              <a:buNone/>
              <a:defRPr sz="32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bg-BG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4" name="Контейнер за 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7492891" y="3555521"/>
            <a:ext cx="3840480" cy="216851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09C82EE-B61A-4D1E-8B9F-566DDD81A40C}" type="datetime1">
              <a:rPr lang="bg-BG" smtClean="0"/>
              <a:t>25.3.2026 г.</a:t>
            </a:fld>
            <a:endParaRPr lang="bg-BG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/>
              <a:t>Редакт. стил загл. образец</a:t>
            </a:r>
            <a:endParaRPr lang="bg-BG" dirty="0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bg-BG"/>
              <a:t>Редактиране на стиловете на текста в образеца</a:t>
            </a:r>
          </a:p>
          <a:p>
            <a:pPr lvl="1" rtl="0"/>
            <a:r>
              <a:rPr lang="bg-BG"/>
              <a:t>Второ ниво</a:t>
            </a:r>
          </a:p>
          <a:p>
            <a:pPr lvl="2" rtl="0"/>
            <a:r>
              <a:rPr lang="bg-BG"/>
              <a:t>Трето ниво</a:t>
            </a:r>
          </a:p>
          <a:p>
            <a:pPr lvl="3" rtl="0"/>
            <a:r>
              <a:rPr lang="bg-BG"/>
              <a:t>Четвърто ниво</a:t>
            </a:r>
          </a:p>
          <a:p>
            <a:pPr lvl="4" rtl="0"/>
            <a:r>
              <a:rPr lang="bg-BG"/>
              <a:t>Пето ниво</a:t>
            </a:r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26BCC16-773B-47D3-81CB-ABCCB70BDB63}" type="datetime1">
              <a:rPr lang="bg-BG" smtClean="0"/>
              <a:t>25.3.2026 г.</a:t>
            </a:fld>
            <a:endParaRPr lang="bg-BG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 hasCustomPrompt="1"/>
          </p:nvPr>
        </p:nvSpPr>
        <p:spPr>
          <a:xfrm>
            <a:off x="9624268" y="304800"/>
            <a:ext cx="1729531" cy="5676900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bg-BG"/>
              <a:t>Редакт. стил загл. образец</a:t>
            </a:r>
            <a:endParaRPr lang="bg-BG" dirty="0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199" y="304800"/>
            <a:ext cx="8633671" cy="5676900"/>
          </a:xfrm>
        </p:spPr>
        <p:txBody>
          <a:bodyPr vert="eaVert" rtlCol="0"/>
          <a:lstStyle/>
          <a:p>
            <a:pPr lvl="0" rtl="0"/>
            <a:r>
              <a:rPr lang="bg-BG"/>
              <a:t>Редактиране на стиловете на текста в образеца</a:t>
            </a:r>
          </a:p>
          <a:p>
            <a:pPr lvl="1" rtl="0"/>
            <a:r>
              <a:rPr lang="bg-BG"/>
              <a:t>Второ ниво</a:t>
            </a:r>
          </a:p>
          <a:p>
            <a:pPr lvl="2" rtl="0"/>
            <a:r>
              <a:rPr lang="bg-BG"/>
              <a:t>Трето ниво</a:t>
            </a:r>
          </a:p>
          <a:p>
            <a:pPr lvl="3" rtl="0"/>
            <a:r>
              <a:rPr lang="bg-BG"/>
              <a:t>Четвърто ниво</a:t>
            </a:r>
          </a:p>
          <a:p>
            <a:pPr lvl="4" rtl="0"/>
            <a:r>
              <a:rPr lang="bg-BG"/>
              <a:t>Пето ниво</a:t>
            </a:r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62868CF-9D39-4C3A-995A-66B0FE340C1F}" type="datetime1">
              <a:rPr lang="bg-BG" smtClean="0"/>
              <a:t>25.3.2026 г.</a:t>
            </a:fld>
            <a:endParaRPr lang="bg-BG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bg-BG" dirty="0" err="1"/>
              <a:t>Редакт</a:t>
            </a:r>
            <a:r>
              <a:rPr lang="bg-BG" dirty="0"/>
              <a:t>. стил загл. образец</a:t>
            </a:r>
          </a:p>
        </p:txBody>
      </p:sp>
      <p:sp>
        <p:nvSpPr>
          <p:cNvPr id="3" name="Контейнер за текст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bg-BG" dirty="0"/>
              <a:t>Редактиране на стиловете на текста на образеца</a:t>
            </a:r>
          </a:p>
          <a:p>
            <a:pPr lvl="1" rtl="0"/>
            <a:r>
              <a:rPr lang="bg-BG" dirty="0"/>
              <a:t>Второ ниво</a:t>
            </a:r>
          </a:p>
          <a:p>
            <a:pPr lvl="2" rtl="0"/>
            <a:r>
              <a:rPr lang="bg-BG" dirty="0"/>
              <a:t>Трето ниво</a:t>
            </a:r>
          </a:p>
          <a:p>
            <a:pPr lvl="3" rtl="0"/>
            <a:r>
              <a:rPr lang="bg-BG" dirty="0"/>
              <a:t>Четвърто ниво</a:t>
            </a:r>
          </a:p>
          <a:p>
            <a:pPr lvl="4" rtl="0"/>
            <a:r>
              <a:rPr lang="bg-BG" dirty="0"/>
              <a:t>Пето ниво</a:t>
            </a:r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022B156B-59AE-415F-B24B-8756D48BB977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bg-BG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fld id="{E98C7BAC-D537-4F20-A952-B54CFA1E7992}" type="datetime1">
              <a:rPr lang="bg-BG" smtClean="0"/>
              <a:t>25.3.2026 г.</a:t>
            </a:fld>
            <a:endParaRPr lang="bg-BG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345" indent="-347345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410" indent="-28321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bg-BG" dirty="0"/>
              <a:t>Яйцето и кокошката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bg-BG" dirty="0"/>
              <a:t>КАК СЕ РАЖДАТ НЕЩАТА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altLang="en-US" dirty="0"/>
              <a:t>ГОЛЕМИЯТ ВЪПРОС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altLang="en-US" dirty="0"/>
              <a:t>Кое според вас е първо - яйцето или кокошката?</a:t>
            </a:r>
            <a:endParaRPr lang="en-US" altLang="en-US" dirty="0"/>
          </a:p>
          <a:p>
            <a:pPr marL="0" indent="0">
              <a:buNone/>
            </a:pPr>
            <a:r>
              <a:rPr lang="en-US" altLang="en-US" dirty="0" err="1"/>
              <a:t>Всеки</a:t>
            </a:r>
            <a:r>
              <a:rPr lang="en-US" altLang="en-US" dirty="0"/>
              <a:t> </a:t>
            </a:r>
            <a:r>
              <a:rPr lang="en-US" altLang="en-US" dirty="0" err="1"/>
              <a:t>един</a:t>
            </a:r>
            <a:r>
              <a:rPr lang="en-US" altLang="en-US" dirty="0"/>
              <a:t> </a:t>
            </a:r>
            <a:r>
              <a:rPr lang="en-US" altLang="en-US" dirty="0" err="1"/>
              <a:t>от</a:t>
            </a:r>
            <a:r>
              <a:rPr lang="en-US" altLang="en-US" dirty="0"/>
              <a:t> </a:t>
            </a:r>
            <a:r>
              <a:rPr lang="en-US" altLang="en-US" dirty="0" err="1"/>
              <a:t>вас</a:t>
            </a:r>
            <a:r>
              <a:rPr lang="en-US" altLang="en-US" dirty="0"/>
              <a:t> </a:t>
            </a:r>
            <a:r>
              <a:rPr lang="en-US" altLang="en-US" dirty="0" err="1"/>
              <a:t>ще</a:t>
            </a:r>
            <a:r>
              <a:rPr lang="en-US" altLang="en-US" dirty="0"/>
              <a:t> </a:t>
            </a:r>
            <a:r>
              <a:rPr lang="en-US" altLang="en-US" dirty="0" err="1"/>
              <a:t>изтегли</a:t>
            </a:r>
            <a:r>
              <a:rPr lang="en-US" altLang="en-US" dirty="0"/>
              <a:t> </a:t>
            </a:r>
            <a:r>
              <a:rPr lang="en-US" altLang="en-US" dirty="0" err="1"/>
              <a:t>въпрос</a:t>
            </a:r>
            <a:r>
              <a:rPr lang="en-US" altLang="en-US" dirty="0"/>
              <a:t> </a:t>
            </a:r>
            <a:r>
              <a:rPr lang="en-US" altLang="en-US" dirty="0" err="1"/>
              <a:t>от</a:t>
            </a:r>
            <a:r>
              <a:rPr lang="bg-BG" altLang="en-US" dirty="0"/>
              <a:t> </a:t>
            </a:r>
            <a:r>
              <a:rPr lang="en-US" altLang="en-US" dirty="0" err="1"/>
              <a:t>яйце</a:t>
            </a:r>
            <a:r>
              <a:rPr lang="bg-BG" altLang="en-US" dirty="0"/>
              <a:t>то</a:t>
            </a:r>
            <a:r>
              <a:rPr lang="en-US" altLang="en-US" dirty="0"/>
              <a:t>, </a:t>
            </a:r>
            <a:r>
              <a:rPr lang="en-US" altLang="en-US" dirty="0" err="1"/>
              <a:t>който</a:t>
            </a:r>
            <a:r>
              <a:rPr lang="en-US" altLang="en-US" dirty="0"/>
              <a:t> </a:t>
            </a:r>
            <a:r>
              <a:rPr lang="en-US" altLang="en-US" dirty="0" err="1"/>
              <a:t>впоследствие</a:t>
            </a:r>
            <a:r>
              <a:rPr lang="en-US" altLang="en-US" dirty="0"/>
              <a:t> </a:t>
            </a:r>
            <a:r>
              <a:rPr lang="en-US" altLang="en-US" dirty="0" err="1"/>
              <a:t>ще</a:t>
            </a:r>
            <a:r>
              <a:rPr lang="en-US" altLang="en-US" dirty="0"/>
              <a:t> </a:t>
            </a:r>
            <a:r>
              <a:rPr lang="en-US" altLang="en-US" dirty="0" err="1"/>
              <a:t>бъде</a:t>
            </a:r>
            <a:r>
              <a:rPr lang="en-US" altLang="en-US" dirty="0"/>
              <a:t> </a:t>
            </a:r>
            <a:r>
              <a:rPr lang="en-US" altLang="en-US" dirty="0" err="1"/>
              <a:t>прожектиран</a:t>
            </a:r>
            <a:r>
              <a:rPr lang="en-US" altLang="en-US" dirty="0"/>
              <a:t> </a:t>
            </a:r>
            <a:r>
              <a:rPr lang="en-US" altLang="en-US" dirty="0" err="1"/>
              <a:t>на</a:t>
            </a:r>
            <a:r>
              <a:rPr lang="en-US" altLang="en-US" dirty="0"/>
              <a:t> </a:t>
            </a:r>
            <a:r>
              <a:rPr lang="en-US" altLang="en-US" dirty="0" err="1"/>
              <a:t>презентацията</a:t>
            </a:r>
            <a:r>
              <a:rPr lang="en-US" altLang="en-US" dirty="0"/>
              <a:t>. </a:t>
            </a:r>
            <a:r>
              <a:rPr lang="en-US" altLang="en-US" dirty="0" err="1"/>
              <a:t>Някои</a:t>
            </a:r>
            <a:r>
              <a:rPr lang="en-US" altLang="en-US" dirty="0"/>
              <a:t> </a:t>
            </a:r>
            <a:r>
              <a:rPr lang="en-US" altLang="en-US" dirty="0" err="1"/>
              <a:t>са</a:t>
            </a:r>
            <a:r>
              <a:rPr lang="en-US" altLang="en-US" dirty="0"/>
              <a:t> </a:t>
            </a:r>
            <a:r>
              <a:rPr lang="en-US" altLang="en-US" dirty="0" err="1"/>
              <a:t>по-лесни</a:t>
            </a:r>
            <a:r>
              <a:rPr lang="en-US" altLang="en-US" dirty="0"/>
              <a:t>, </a:t>
            </a:r>
            <a:r>
              <a:rPr lang="en-US" altLang="en-US" dirty="0" err="1"/>
              <a:t>други</a:t>
            </a:r>
            <a:r>
              <a:rPr lang="bg-BG" altLang="en-US" dirty="0"/>
              <a:t> </a:t>
            </a:r>
            <a:r>
              <a:rPr lang="en-US" altLang="en-US" dirty="0" err="1"/>
              <a:t>по-трудни</a:t>
            </a:r>
            <a:r>
              <a:rPr lang="en-US" altLang="en-US" dirty="0"/>
              <a:t>. </a:t>
            </a:r>
          </a:p>
          <a:p>
            <a:pPr marL="0" indent="0">
              <a:buNone/>
            </a:pPr>
            <a:r>
              <a:rPr lang="bg-BG" altLang="en-US" dirty="0"/>
              <a:t>Въпрос на късмет.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2746" y="1524000"/>
            <a:ext cx="457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altLang="en-US"/>
              <a:t>ХРАНИТЕЛЕН СЪСТАВ НА ЯЙЦАТА</a:t>
            </a:r>
          </a:p>
        </p:txBody>
      </p:sp>
      <p:graphicFrame>
        <p:nvGraphicFramePr>
          <p:cNvPr id="4" name="Контейнер за съдържание 3"/>
          <p:cNvGraphicFramePr>
            <a:graphicFrameLocks noGrp="1"/>
          </p:cNvGraphicFramePr>
          <p:nvPr>
            <p:ph idx="1"/>
          </p:nvPr>
        </p:nvGraphicFramePr>
        <p:xfrm>
          <a:off x="1065214" y="1752600"/>
          <a:ext cx="10058400" cy="4617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2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8224">
                <a:tc>
                  <a:txBody>
                    <a:bodyPr/>
                    <a:lstStyle/>
                    <a:p>
                      <a:r>
                        <a:rPr lang="bg-BG" dirty="0"/>
                        <a:t>ПОКАЗАТЕЛ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/>
                        <a:t>СЪДЪРЖАНИЕ/ на 100гр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/>
                        <a:t>ЗНАЧЕНИЕ ЗА ОРГАНИЗМА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/>
                        <a:t>Белтъчини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/>
                        <a:t>12 – 13 </a:t>
                      </a:r>
                      <a:r>
                        <a:rPr lang="bg-BG" dirty="0" err="1"/>
                        <a:t>гр</a:t>
                      </a:r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/>
                        <a:t>Растеж и възстановяване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/>
                        <a:t>Мазнини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/>
                        <a:t>10- 11 </a:t>
                      </a:r>
                      <a:r>
                        <a:rPr lang="bg-BG" dirty="0" err="1"/>
                        <a:t>гр</a:t>
                      </a:r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/>
                        <a:t>Енергия,</a:t>
                      </a:r>
                      <a:r>
                        <a:rPr lang="bg-BG" baseline="0" dirty="0"/>
                        <a:t> клетъчно изграждане</a:t>
                      </a:r>
                      <a:endParaRPr lang="bg-B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/>
                        <a:t>Въглехидрати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/>
                        <a:t>0,</a:t>
                      </a:r>
                      <a:r>
                        <a:rPr lang="bg-BG" baseline="0" dirty="0"/>
                        <a:t> 7 </a:t>
                      </a:r>
                      <a:r>
                        <a:rPr lang="bg-BG" dirty="0" err="1"/>
                        <a:t>гр</a:t>
                      </a:r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/>
                        <a:t>Минимално количество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/>
                        <a:t>Витамин 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/>
                        <a:t>Наличен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/>
                        <a:t>Зрение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/>
                        <a:t>Витамин 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bg-BG" dirty="0"/>
                        <a:t>Наличен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/>
                        <a:t>Кости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/>
                        <a:t>Витамин В</a:t>
                      </a:r>
                      <a:r>
                        <a:rPr lang="bg-BG" baseline="0" dirty="0"/>
                        <a:t> 12</a:t>
                      </a:r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/>
                        <a:t>Наличен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/>
                        <a:t>Нервна система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/>
                        <a:t>Желязо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/>
                        <a:t>Налично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/>
                        <a:t>Против анемия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/>
                        <a:t>Фосфор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/>
                        <a:t>Наличен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/>
                        <a:t>Кости и енергия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/>
                        <a:t>Селен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/>
                        <a:t>Наличен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/>
                        <a:t>Антиоксидант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 err="1"/>
                        <a:t>Лецитин</a:t>
                      </a:r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/>
                        <a:t>Наличен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/>
                        <a:t>Мозъчна  функция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763" y="1124744"/>
            <a:ext cx="7704856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7310" y="1290320"/>
            <a:ext cx="6782435" cy="4521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лавие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bg-BG" dirty="0"/>
              <a:t>ИГРА: Спечели яйце</a:t>
            </a:r>
          </a:p>
        </p:txBody>
      </p:sp>
      <p:pic>
        <p:nvPicPr>
          <p:cNvPr id="16" name="Контейнер за картина 15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2" r="6962"/>
          <a:stretch>
            <a:fillRect/>
          </a:stretch>
        </p:blipFill>
        <p:spPr/>
      </p:pic>
      <p:pic>
        <p:nvPicPr>
          <p:cNvPr id="17" name="Контейнер за картина 16"/>
          <p:cNvPicPr>
            <a:picLocks noGrp="1" noChangeAspect="1"/>
          </p:cNvPicPr>
          <p:nvPr>
            <p:ph type="pic" sz="quarter" idx="1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7" b="1667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31104" y="1466857"/>
            <a:ext cx="10058402" cy="1219200"/>
          </a:xfrm>
        </p:spPr>
        <p:txBody>
          <a:bodyPr>
            <a:normAutofit fontScale="90000"/>
          </a:bodyPr>
          <a:lstStyle/>
          <a:p>
            <a:r>
              <a:rPr lang="en-GB" dirty="0"/>
              <a:t> </a:t>
            </a:r>
            <a:r>
              <a:rPr lang="bg-BG" dirty="0"/>
              <a:t>1.</a:t>
            </a:r>
            <a:r>
              <a:rPr lang="en-GB" dirty="0" err="1"/>
              <a:t>Как</a:t>
            </a:r>
            <a:r>
              <a:rPr lang="en-GB" dirty="0"/>
              <a:t> </a:t>
            </a:r>
            <a:r>
              <a:rPr lang="en-GB" dirty="0" err="1"/>
              <a:t>наричаме</a:t>
            </a:r>
            <a:r>
              <a:rPr lang="en-GB" dirty="0"/>
              <a:t> </a:t>
            </a:r>
            <a:r>
              <a:rPr lang="en-GB" dirty="0" err="1"/>
              <a:t>връзката</a:t>
            </a:r>
            <a:r>
              <a:rPr lang="en-GB" dirty="0"/>
              <a:t>, </a:t>
            </a:r>
            <a:r>
              <a:rPr lang="en-GB" dirty="0" err="1"/>
              <a:t>при</a:t>
            </a:r>
            <a:r>
              <a:rPr lang="en-GB" dirty="0"/>
              <a:t> </a:t>
            </a:r>
            <a:r>
              <a:rPr lang="en-GB" dirty="0" err="1"/>
              <a:t>която</a:t>
            </a:r>
            <a:r>
              <a:rPr lang="en-GB" dirty="0"/>
              <a:t> </a:t>
            </a:r>
            <a:r>
              <a:rPr lang="en-GB" dirty="0" err="1"/>
              <a:t>едно</a:t>
            </a:r>
            <a:r>
              <a:rPr lang="en-GB" dirty="0"/>
              <a:t> </a:t>
            </a:r>
            <a:r>
              <a:rPr lang="en-GB" dirty="0" err="1"/>
              <a:t>явление</a:t>
            </a:r>
            <a:r>
              <a:rPr lang="en-GB" dirty="0"/>
              <a:t> </a:t>
            </a:r>
            <a:r>
              <a:rPr lang="en-GB" dirty="0" err="1"/>
              <a:t>поражда</a:t>
            </a:r>
            <a:r>
              <a:rPr lang="en-GB" dirty="0"/>
              <a:t> </a:t>
            </a:r>
            <a:r>
              <a:rPr lang="en-GB" dirty="0" err="1"/>
              <a:t>друго</a:t>
            </a:r>
            <a:r>
              <a:rPr lang="en-GB" dirty="0"/>
              <a:t>?</a:t>
            </a:r>
            <a:br>
              <a:rPr lang="bg-BG" dirty="0"/>
            </a:br>
            <a:endParaRPr lang="en-GB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585926" y="899732"/>
            <a:ext cx="8948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g-BG" dirty="0"/>
          </a:p>
          <a:p>
            <a:endParaRPr lang="en-GB" dirty="0"/>
          </a:p>
        </p:txBody>
      </p:sp>
      <p:sp>
        <p:nvSpPr>
          <p:cNvPr id="4" name="Текстово поле 3"/>
          <p:cNvSpPr txBox="1"/>
          <p:nvPr/>
        </p:nvSpPr>
        <p:spPr>
          <a:xfrm>
            <a:off x="879231" y="3279531"/>
            <a:ext cx="37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А) Случайно съвпадение</a:t>
            </a:r>
            <a:endParaRPr lang="en-GB" dirty="0"/>
          </a:p>
        </p:txBody>
      </p:sp>
      <p:sp>
        <p:nvSpPr>
          <p:cNvPr id="5" name="Текстово поле 4"/>
          <p:cNvSpPr txBox="1"/>
          <p:nvPr/>
        </p:nvSpPr>
        <p:spPr>
          <a:xfrm>
            <a:off x="879231" y="4097215"/>
            <a:ext cx="3877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Б) Причинно-следствена връзки</a:t>
            </a:r>
            <a:endParaRPr lang="en-GB" dirty="0"/>
          </a:p>
        </p:txBody>
      </p:sp>
      <p:sp>
        <p:nvSpPr>
          <p:cNvPr id="6" name="Текстово поле 5"/>
          <p:cNvSpPr txBox="1"/>
          <p:nvPr/>
        </p:nvSpPr>
        <p:spPr>
          <a:xfrm>
            <a:off x="6523893" y="3253182"/>
            <a:ext cx="4450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В) Пространствена връзка</a:t>
            </a:r>
            <a:endParaRPr lang="en-GB" dirty="0"/>
          </a:p>
        </p:txBody>
      </p:sp>
      <p:sp>
        <p:nvSpPr>
          <p:cNvPr id="7" name="Текстово поле 6"/>
          <p:cNvSpPr txBox="1"/>
          <p:nvPr/>
        </p:nvSpPr>
        <p:spPr>
          <a:xfrm>
            <a:off x="6523893" y="3938954"/>
            <a:ext cx="4450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Г) Описателна зависимост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ПРИЧИННО-СЛЕДСТВЕНА ВРЪЗКИ</a:t>
            </a:r>
            <a:endParaRPr lang="en-GB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867" y="1703650"/>
            <a:ext cx="6108700" cy="444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63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90004" y="1023891"/>
            <a:ext cx="10058402" cy="1219200"/>
          </a:xfrm>
        </p:spPr>
        <p:txBody>
          <a:bodyPr>
            <a:normAutofit fontScale="90000"/>
          </a:bodyPr>
          <a:lstStyle/>
          <a:p>
            <a:r>
              <a:rPr lang="bg-BG" dirty="0"/>
              <a:t>2.До къде можем да стигнем, ако проследим причинно-следствените връзки до първата причина?</a:t>
            </a:r>
            <a:endParaRPr lang="en-GB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1216241" y="2627790"/>
            <a:ext cx="3204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А) Появата на човека</a:t>
            </a:r>
            <a:endParaRPr lang="en-GB" dirty="0"/>
          </a:p>
        </p:txBody>
      </p:sp>
      <p:sp>
        <p:nvSpPr>
          <p:cNvPr id="4" name="Текстово поле 3"/>
          <p:cNvSpPr txBox="1"/>
          <p:nvPr/>
        </p:nvSpPr>
        <p:spPr>
          <a:xfrm>
            <a:off x="1216241" y="3994951"/>
            <a:ext cx="3204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Б) Създаването на океаните</a:t>
            </a:r>
            <a:endParaRPr lang="en-GB" dirty="0"/>
          </a:p>
        </p:txBody>
      </p:sp>
      <p:sp>
        <p:nvSpPr>
          <p:cNvPr id="5" name="Текстово поле 4"/>
          <p:cNvSpPr txBox="1"/>
          <p:nvPr/>
        </p:nvSpPr>
        <p:spPr>
          <a:xfrm>
            <a:off x="6480699" y="2627790"/>
            <a:ext cx="4465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В) Раждането на Земята</a:t>
            </a:r>
            <a:endParaRPr lang="en-GB" dirty="0"/>
          </a:p>
        </p:txBody>
      </p:sp>
      <p:sp>
        <p:nvSpPr>
          <p:cNvPr id="6" name="Текстово поле 5"/>
          <p:cNvSpPr txBox="1"/>
          <p:nvPr/>
        </p:nvSpPr>
        <p:spPr>
          <a:xfrm>
            <a:off x="6480699" y="3994951"/>
            <a:ext cx="405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Г) Големият взрив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3305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ГОЛЕМИЯТ ВЗРИВ</a:t>
            </a:r>
            <a:endParaRPr lang="en-GB" dirty="0"/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678" y="1764400"/>
            <a:ext cx="7834050" cy="4249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895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3.Какво символизира яйцето?</a:t>
            </a:r>
            <a:endParaRPr lang="en-GB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985421" y="2334827"/>
            <a:ext cx="427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A)</a:t>
            </a:r>
            <a:r>
              <a:rPr lang="bg-BG" dirty="0"/>
              <a:t> Отказ от промяна</a:t>
            </a:r>
            <a:endParaRPr lang="en-GB" dirty="0"/>
          </a:p>
        </p:txBody>
      </p:sp>
      <p:sp>
        <p:nvSpPr>
          <p:cNvPr id="4" name="Текстово поле 3"/>
          <p:cNvSpPr txBox="1"/>
          <p:nvPr/>
        </p:nvSpPr>
        <p:spPr>
          <a:xfrm>
            <a:off x="1065212" y="3791985"/>
            <a:ext cx="4332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Б) Студенина и безразличие</a:t>
            </a:r>
            <a:endParaRPr lang="en-GB" dirty="0"/>
          </a:p>
        </p:txBody>
      </p:sp>
      <p:sp>
        <p:nvSpPr>
          <p:cNvPr id="5" name="Текстово поле 4"/>
          <p:cNvSpPr txBox="1"/>
          <p:nvPr/>
        </p:nvSpPr>
        <p:spPr>
          <a:xfrm>
            <a:off x="6676008" y="2272683"/>
            <a:ext cx="4856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В) Нов живот и начало</a:t>
            </a:r>
            <a:endParaRPr lang="en-GB" dirty="0"/>
          </a:p>
        </p:txBody>
      </p:sp>
      <p:sp>
        <p:nvSpPr>
          <p:cNvPr id="6" name="Текстово поле 5"/>
          <p:cNvSpPr txBox="1"/>
          <p:nvPr/>
        </p:nvSpPr>
        <p:spPr>
          <a:xfrm>
            <a:off x="6604986" y="3719744"/>
            <a:ext cx="3923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Г) Съмнение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9332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2942" y="1887415"/>
            <a:ext cx="6286500" cy="4191000"/>
          </a:xfrm>
          <a:prstGeom prst="rect">
            <a:avLst/>
          </a:prstGeom>
        </p:spPr>
      </p:pic>
      <p:sp>
        <p:nvSpPr>
          <p:cNvPr id="4" name="Заглавие 3"/>
          <p:cNvSpPr>
            <a:spLocks noGrp="1"/>
          </p:cNvSpPr>
          <p:nvPr>
            <p:ph type="title"/>
          </p:nvPr>
        </p:nvSpPr>
        <p:spPr>
          <a:xfrm>
            <a:off x="2964350" y="278423"/>
            <a:ext cx="10058402" cy="1219200"/>
          </a:xfrm>
        </p:spPr>
        <p:txBody>
          <a:bodyPr/>
          <a:lstStyle/>
          <a:p>
            <a:r>
              <a:rPr lang="bg-BG" dirty="0"/>
              <a:t>НАЧАЛО НА ЖИВОТА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238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77289" y="1439008"/>
            <a:ext cx="10058402" cy="1219200"/>
          </a:xfrm>
        </p:spPr>
        <p:txBody>
          <a:bodyPr>
            <a:normAutofit fontScale="90000"/>
          </a:bodyPr>
          <a:lstStyle/>
          <a:p>
            <a:r>
              <a:rPr lang="bg-BG" dirty="0"/>
              <a:t>4.Какво се случва с прясното яйце в условия на вода?</a:t>
            </a:r>
            <a:br>
              <a:rPr lang="en-GB" dirty="0"/>
            </a:br>
            <a:endParaRPr lang="en-GB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977289" y="3273720"/>
            <a:ext cx="4000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А)Потъва на дъното </a:t>
            </a:r>
            <a:endParaRPr lang="en-GB" dirty="0"/>
          </a:p>
        </p:txBody>
      </p:sp>
      <p:sp>
        <p:nvSpPr>
          <p:cNvPr id="4" name="Текстово поле 3"/>
          <p:cNvSpPr txBox="1"/>
          <p:nvPr/>
        </p:nvSpPr>
        <p:spPr>
          <a:xfrm>
            <a:off x="977289" y="4330368"/>
            <a:ext cx="5142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Б)Повдига се леко</a:t>
            </a:r>
            <a:endParaRPr lang="en-GB" dirty="0"/>
          </a:p>
        </p:txBody>
      </p:sp>
      <p:sp>
        <p:nvSpPr>
          <p:cNvPr id="6" name="Текстово поле 5"/>
          <p:cNvSpPr txBox="1"/>
          <p:nvPr/>
        </p:nvSpPr>
        <p:spPr>
          <a:xfrm>
            <a:off x="6119765" y="3309622"/>
            <a:ext cx="2894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В)Стои изправено</a:t>
            </a:r>
            <a:endParaRPr lang="en-GB" dirty="0"/>
          </a:p>
        </p:txBody>
      </p:sp>
      <p:sp>
        <p:nvSpPr>
          <p:cNvPr id="7" name="Текстово поле 6"/>
          <p:cNvSpPr txBox="1"/>
          <p:nvPr/>
        </p:nvSpPr>
        <p:spPr>
          <a:xfrm>
            <a:off x="6119765" y="4128117"/>
            <a:ext cx="3308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Г)Изплува на повърхността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8732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512272" y="500109"/>
            <a:ext cx="10058402" cy="1219200"/>
          </a:xfrm>
        </p:spPr>
        <p:txBody>
          <a:bodyPr/>
          <a:lstStyle/>
          <a:p>
            <a:r>
              <a:rPr lang="bg-BG" dirty="0"/>
              <a:t>ПОТЪВА НА ДЪНОТО</a:t>
            </a:r>
            <a:endParaRPr lang="en-GB" dirty="0"/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840" y="2126894"/>
            <a:ext cx="6326886" cy="3796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19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98158" y="911468"/>
            <a:ext cx="10058402" cy="1219200"/>
          </a:xfrm>
        </p:spPr>
        <p:txBody>
          <a:bodyPr>
            <a:normAutofit fontScale="90000"/>
          </a:bodyPr>
          <a:lstStyle/>
          <a:p>
            <a:r>
              <a:rPr lang="bg-BG" dirty="0"/>
              <a:t>5.Какво символизира яйцето в християнската традиция?</a:t>
            </a:r>
            <a:br>
              <a:rPr lang="bg-BG" dirty="0"/>
            </a:br>
            <a:endParaRPr lang="en-GB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729762" y="2286000"/>
            <a:ext cx="32531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А) Богатство и земна </a:t>
            </a:r>
            <a:r>
              <a:rPr lang="ru-RU" dirty="0" err="1"/>
              <a:t>власт</a:t>
            </a:r>
            <a:endParaRPr lang="en-GB" dirty="0"/>
          </a:p>
        </p:txBody>
      </p:sp>
      <p:sp>
        <p:nvSpPr>
          <p:cNvPr id="4" name="Текстово поле 3"/>
          <p:cNvSpPr txBox="1"/>
          <p:nvPr/>
        </p:nvSpPr>
        <p:spPr>
          <a:xfrm>
            <a:off x="898158" y="3877408"/>
            <a:ext cx="3084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Б) </a:t>
            </a:r>
            <a:r>
              <a:rPr lang="ru-RU" dirty="0" err="1"/>
              <a:t>Възкресение</a:t>
            </a:r>
            <a:r>
              <a:rPr lang="ru-RU" dirty="0"/>
              <a:t> и нов живот</a:t>
            </a:r>
            <a:endParaRPr lang="en-GB" dirty="0"/>
          </a:p>
        </p:txBody>
      </p:sp>
      <p:sp>
        <p:nvSpPr>
          <p:cNvPr id="5" name="Текстово поле 4"/>
          <p:cNvSpPr txBox="1"/>
          <p:nvPr/>
        </p:nvSpPr>
        <p:spPr>
          <a:xfrm>
            <a:off x="6471138" y="2382715"/>
            <a:ext cx="4149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В) Страх от неизвестното</a:t>
            </a:r>
            <a:endParaRPr lang="en-GB" dirty="0"/>
          </a:p>
        </p:txBody>
      </p:sp>
      <p:sp>
        <p:nvSpPr>
          <p:cNvPr id="6" name="Текстово поле 5"/>
          <p:cNvSpPr txBox="1"/>
          <p:nvPr/>
        </p:nvSpPr>
        <p:spPr>
          <a:xfrm>
            <a:off x="6471138" y="3569677"/>
            <a:ext cx="4255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Г) Наказание и страдание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689466" y="419100"/>
            <a:ext cx="10058402" cy="1219200"/>
          </a:xfrm>
        </p:spPr>
        <p:txBody>
          <a:bodyPr/>
          <a:lstStyle/>
          <a:p>
            <a:r>
              <a:rPr lang="bg-BG" dirty="0"/>
              <a:t> Възкресение и нов живот</a:t>
            </a:r>
            <a:endParaRPr lang="en-GB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2001920"/>
            <a:ext cx="5457092" cy="401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109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42120" y="1506415"/>
            <a:ext cx="10058402" cy="1219200"/>
          </a:xfrm>
        </p:spPr>
        <p:txBody>
          <a:bodyPr>
            <a:normAutofit fontScale="90000"/>
          </a:bodyPr>
          <a:lstStyle/>
          <a:p>
            <a:r>
              <a:rPr lang="bg-BG" dirty="0"/>
              <a:t>6.</a:t>
            </a:r>
            <a:r>
              <a:rPr lang="ru-RU" b="1" dirty="0"/>
              <a:t> </a:t>
            </a:r>
            <a:r>
              <a:rPr lang="ru-RU" b="1" dirty="0" err="1"/>
              <a:t>Какво</a:t>
            </a:r>
            <a:r>
              <a:rPr lang="ru-RU" b="1" dirty="0"/>
              <a:t> </a:t>
            </a:r>
            <a:r>
              <a:rPr lang="ru-RU" b="1" dirty="0" err="1"/>
              <a:t>символизира</a:t>
            </a:r>
            <a:r>
              <a:rPr lang="ru-RU" b="1" dirty="0"/>
              <a:t> </a:t>
            </a:r>
            <a:r>
              <a:rPr lang="ru-RU" b="1" dirty="0" err="1"/>
              <a:t>червеният</a:t>
            </a:r>
            <a:r>
              <a:rPr lang="ru-RU" b="1" dirty="0"/>
              <a:t> </a:t>
            </a:r>
            <a:r>
              <a:rPr lang="ru-RU" b="1" dirty="0" err="1"/>
              <a:t>цвят</a:t>
            </a:r>
            <a:r>
              <a:rPr lang="ru-RU" b="1" dirty="0"/>
              <a:t> на </a:t>
            </a:r>
            <a:r>
              <a:rPr lang="ru-RU" b="1" dirty="0" err="1"/>
              <a:t>великденското</a:t>
            </a:r>
            <a:r>
              <a:rPr lang="ru-RU" b="1" dirty="0"/>
              <a:t> яйце?</a:t>
            </a:r>
            <a:br>
              <a:rPr lang="ru-RU" dirty="0"/>
            </a:br>
            <a:br>
              <a:rPr lang="ru-RU" dirty="0"/>
            </a:br>
            <a:endParaRPr lang="en-GB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677008" y="2725615"/>
            <a:ext cx="4703884" cy="1213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4" name="Текстово поле 3"/>
          <p:cNvSpPr txBox="1"/>
          <p:nvPr/>
        </p:nvSpPr>
        <p:spPr>
          <a:xfrm>
            <a:off x="1119309" y="2362788"/>
            <a:ext cx="45266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А) </a:t>
            </a:r>
            <a:r>
              <a:rPr lang="ru-RU" dirty="0" err="1"/>
              <a:t>Пролетното</a:t>
            </a:r>
            <a:r>
              <a:rPr lang="ru-RU" dirty="0"/>
              <a:t> </a:t>
            </a:r>
            <a:r>
              <a:rPr lang="ru-RU" dirty="0" err="1"/>
              <a:t>слънце</a:t>
            </a:r>
            <a:r>
              <a:rPr lang="ru-RU" dirty="0"/>
              <a:t> и </a:t>
            </a:r>
            <a:r>
              <a:rPr lang="ru-RU" dirty="0" err="1"/>
              <a:t>топлината</a:t>
            </a:r>
            <a:endParaRPr lang="en-GB" dirty="0"/>
          </a:p>
        </p:txBody>
      </p:sp>
      <p:sp>
        <p:nvSpPr>
          <p:cNvPr id="5" name="Текстово поле 4"/>
          <p:cNvSpPr txBox="1"/>
          <p:nvPr/>
        </p:nvSpPr>
        <p:spPr>
          <a:xfrm>
            <a:off x="1063869" y="3596054"/>
            <a:ext cx="31564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Б) </a:t>
            </a:r>
            <a:r>
              <a:rPr lang="ru-RU" dirty="0" err="1"/>
              <a:t>Кръвта</a:t>
            </a:r>
            <a:r>
              <a:rPr lang="ru-RU" dirty="0"/>
              <a:t> на Христос и </a:t>
            </a:r>
            <a:r>
              <a:rPr lang="ru-RU" dirty="0" err="1"/>
              <a:t>жертвата</a:t>
            </a:r>
            <a:endParaRPr lang="en-GB" dirty="0"/>
          </a:p>
        </p:txBody>
      </p:sp>
      <p:sp>
        <p:nvSpPr>
          <p:cNvPr id="6" name="Текстово поле 5"/>
          <p:cNvSpPr txBox="1"/>
          <p:nvPr/>
        </p:nvSpPr>
        <p:spPr>
          <a:xfrm>
            <a:off x="7104185" y="2426677"/>
            <a:ext cx="42730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В) Богатството и материалния успех</a:t>
            </a:r>
            <a:endParaRPr lang="en-GB" dirty="0"/>
          </a:p>
        </p:txBody>
      </p:sp>
      <p:sp>
        <p:nvSpPr>
          <p:cNvPr id="7" name="Текстово поле 6"/>
          <p:cNvSpPr txBox="1"/>
          <p:nvPr/>
        </p:nvSpPr>
        <p:spPr>
          <a:xfrm>
            <a:off x="6858000" y="3727938"/>
            <a:ext cx="38598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Г) Веселие и </a:t>
            </a:r>
            <a:r>
              <a:rPr lang="ru-RU" dirty="0" err="1"/>
              <a:t>празнична</a:t>
            </a:r>
            <a:r>
              <a:rPr lang="ru-RU" dirty="0"/>
              <a:t> </a:t>
            </a:r>
            <a:r>
              <a:rPr lang="ru-RU" dirty="0" err="1"/>
              <a:t>украса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153135" y="946638"/>
            <a:ext cx="4869596" cy="3212124"/>
          </a:xfrm>
        </p:spPr>
        <p:txBody>
          <a:bodyPr/>
          <a:lstStyle/>
          <a:p>
            <a:r>
              <a:rPr lang="bg-BG" dirty="0"/>
              <a:t>КРЪВТА НА ХРИСТОС И ЖЕРТВАТА</a:t>
            </a:r>
            <a:endParaRPr lang="en-GB" dirty="0"/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731" y="946638"/>
            <a:ext cx="2890333" cy="513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602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7.Какво е еволюцията?</a:t>
            </a:r>
            <a:endParaRPr lang="en-GB" dirty="0"/>
          </a:p>
        </p:txBody>
      </p:sp>
      <p:sp>
        <p:nvSpPr>
          <p:cNvPr id="2" name="Текстово поле 1"/>
          <p:cNvSpPr txBox="1"/>
          <p:nvPr/>
        </p:nvSpPr>
        <p:spPr>
          <a:xfrm>
            <a:off x="727969" y="2112885"/>
            <a:ext cx="51401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А) </a:t>
            </a:r>
            <a:r>
              <a:rPr lang="ru-RU" dirty="0" err="1"/>
              <a:t>Процес</a:t>
            </a:r>
            <a:r>
              <a:rPr lang="ru-RU" dirty="0"/>
              <a:t>, при </a:t>
            </a:r>
            <a:r>
              <a:rPr lang="ru-RU" dirty="0" err="1"/>
              <a:t>който</a:t>
            </a:r>
            <a:r>
              <a:rPr lang="ru-RU" dirty="0"/>
              <a:t> живите </a:t>
            </a:r>
            <a:r>
              <a:rPr lang="ru-RU" dirty="0" err="1"/>
              <a:t>организми</a:t>
            </a:r>
            <a:r>
              <a:rPr lang="ru-RU" dirty="0"/>
              <a:t> постепенно се </a:t>
            </a:r>
            <a:r>
              <a:rPr lang="ru-RU" dirty="0" err="1"/>
              <a:t>променят</a:t>
            </a:r>
            <a:r>
              <a:rPr lang="ru-RU" dirty="0"/>
              <a:t> и </a:t>
            </a:r>
            <a:r>
              <a:rPr lang="ru-RU" dirty="0" err="1"/>
              <a:t>развиват</a:t>
            </a:r>
            <a:r>
              <a:rPr lang="ru-RU" dirty="0"/>
              <a:t>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поколенията</a:t>
            </a:r>
            <a:endParaRPr lang="en-GB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825623" y="3861786"/>
            <a:ext cx="45364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Б) </a:t>
            </a:r>
            <a:r>
              <a:rPr lang="ru-RU" dirty="0" err="1"/>
              <a:t>Мигновена</a:t>
            </a:r>
            <a:r>
              <a:rPr lang="ru-RU" dirty="0"/>
              <a:t> </a:t>
            </a:r>
            <a:r>
              <a:rPr lang="ru-RU" dirty="0" err="1"/>
              <a:t>промяна</a:t>
            </a:r>
            <a:r>
              <a:rPr lang="ru-RU" dirty="0"/>
              <a:t> на </a:t>
            </a:r>
            <a:r>
              <a:rPr lang="ru-RU" dirty="0" err="1"/>
              <a:t>едно</a:t>
            </a:r>
            <a:r>
              <a:rPr lang="ru-RU" dirty="0"/>
              <a:t> </a:t>
            </a:r>
            <a:r>
              <a:rPr lang="ru-RU" dirty="0" err="1"/>
              <a:t>животно</a:t>
            </a:r>
            <a:r>
              <a:rPr lang="ru-RU" dirty="0"/>
              <a:t> в </a:t>
            </a:r>
            <a:r>
              <a:rPr lang="ru-RU" dirty="0" err="1"/>
              <a:t>съвсем</a:t>
            </a:r>
            <a:r>
              <a:rPr lang="ru-RU" dirty="0"/>
              <a:t> различен вид за един </a:t>
            </a:r>
            <a:r>
              <a:rPr lang="ru-RU" dirty="0" err="1"/>
              <a:t>ден</a:t>
            </a:r>
            <a:r>
              <a:rPr lang="ru-RU" dirty="0"/>
              <a:t>.</a:t>
            </a:r>
            <a:endParaRPr lang="en-GB" dirty="0"/>
          </a:p>
        </p:txBody>
      </p:sp>
      <p:sp>
        <p:nvSpPr>
          <p:cNvPr id="5" name="Текстово поле 4"/>
          <p:cNvSpPr txBox="1"/>
          <p:nvPr/>
        </p:nvSpPr>
        <p:spPr>
          <a:xfrm>
            <a:off x="6782539" y="2251384"/>
            <a:ext cx="4580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В) Начин, по </a:t>
            </a:r>
            <a:r>
              <a:rPr lang="ru-RU" dirty="0" err="1"/>
              <a:t>който</a:t>
            </a:r>
            <a:r>
              <a:rPr lang="ru-RU" dirty="0"/>
              <a:t> </a:t>
            </a:r>
            <a:r>
              <a:rPr lang="ru-RU" dirty="0" err="1"/>
              <a:t>растенията</a:t>
            </a:r>
            <a:r>
              <a:rPr lang="ru-RU" dirty="0"/>
              <a:t> си набавят вода от </a:t>
            </a:r>
            <a:r>
              <a:rPr lang="ru-RU" dirty="0" err="1"/>
              <a:t>почвата</a:t>
            </a:r>
            <a:r>
              <a:rPr lang="ru-RU" dirty="0"/>
              <a:t>.</a:t>
            </a:r>
            <a:endParaRPr lang="en-GB" dirty="0"/>
          </a:p>
        </p:txBody>
      </p:sp>
      <p:sp>
        <p:nvSpPr>
          <p:cNvPr id="6" name="Текстово поле 5"/>
          <p:cNvSpPr txBox="1"/>
          <p:nvPr/>
        </p:nvSpPr>
        <p:spPr>
          <a:xfrm>
            <a:off x="6782539" y="3861786"/>
            <a:ext cx="5255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Г) </a:t>
            </a:r>
            <a:r>
              <a:rPr lang="ru-RU" dirty="0" err="1"/>
              <a:t>Процес</a:t>
            </a:r>
            <a:r>
              <a:rPr lang="ru-RU" dirty="0"/>
              <a:t> на </a:t>
            </a:r>
            <a:r>
              <a:rPr lang="ru-RU" dirty="0" err="1"/>
              <a:t>научаване</a:t>
            </a:r>
            <a:r>
              <a:rPr lang="ru-RU" dirty="0"/>
              <a:t> на нови </a:t>
            </a:r>
            <a:r>
              <a:rPr lang="ru-RU" dirty="0" err="1"/>
              <a:t>навици</a:t>
            </a:r>
            <a:r>
              <a:rPr lang="ru-RU" dirty="0"/>
              <a:t> при отделен </a:t>
            </a:r>
            <a:r>
              <a:rPr lang="ru-RU" dirty="0" err="1"/>
              <a:t>човек</a:t>
            </a:r>
            <a:r>
              <a:rPr lang="ru-RU" dirty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896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14292" y="1441142"/>
            <a:ext cx="10058402" cy="1219200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Процес</a:t>
            </a:r>
            <a:r>
              <a:rPr lang="ru-RU" dirty="0"/>
              <a:t>, при </a:t>
            </a:r>
            <a:r>
              <a:rPr lang="ru-RU" dirty="0" err="1"/>
              <a:t>който</a:t>
            </a:r>
            <a:r>
              <a:rPr lang="ru-RU" dirty="0"/>
              <a:t> живите </a:t>
            </a:r>
            <a:r>
              <a:rPr lang="ru-RU" dirty="0" err="1"/>
              <a:t>организми</a:t>
            </a:r>
            <a:r>
              <a:rPr lang="ru-RU" dirty="0"/>
              <a:t> постепенно се </a:t>
            </a:r>
            <a:r>
              <a:rPr lang="ru-RU" dirty="0" err="1"/>
              <a:t>променят</a:t>
            </a:r>
            <a:r>
              <a:rPr lang="ru-RU" dirty="0"/>
              <a:t> и </a:t>
            </a:r>
            <a:r>
              <a:rPr lang="ru-RU" dirty="0" err="1"/>
              <a:t>развиват</a:t>
            </a:r>
            <a:r>
              <a:rPr lang="ru-RU" dirty="0"/>
              <a:t>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поколенията</a:t>
            </a:r>
            <a:br>
              <a:rPr lang="en-GB" dirty="0"/>
            </a:br>
            <a:endParaRPr lang="en-GB" dirty="0"/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778" y="2426933"/>
            <a:ext cx="6495495" cy="365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04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85739" y="1393850"/>
            <a:ext cx="10058402" cy="1219200"/>
          </a:xfrm>
        </p:spPr>
        <p:txBody>
          <a:bodyPr>
            <a:normAutofit/>
          </a:bodyPr>
          <a:lstStyle/>
          <a:p>
            <a:r>
              <a:rPr lang="bg-BG" dirty="0"/>
              <a:t>8.Възможно ли е следствието да бъде причина, а причината следствие? </a:t>
            </a:r>
            <a:endParaRPr lang="en-GB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1740023" y="3817398"/>
            <a:ext cx="36398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dirty="0"/>
              <a:t>А) ДА</a:t>
            </a:r>
            <a:endParaRPr lang="en-GB" sz="2400" dirty="0"/>
          </a:p>
        </p:txBody>
      </p:sp>
      <p:sp>
        <p:nvSpPr>
          <p:cNvPr id="4" name="Текстово поле 3"/>
          <p:cNvSpPr txBox="1"/>
          <p:nvPr/>
        </p:nvSpPr>
        <p:spPr>
          <a:xfrm>
            <a:off x="7173157" y="3817398"/>
            <a:ext cx="2974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dirty="0"/>
              <a:t>Б) НЕ</a:t>
            </a:r>
            <a:endParaRPr lang="en-GB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491993" y="651030"/>
            <a:ext cx="10058402" cy="1219200"/>
          </a:xfrm>
        </p:spPr>
        <p:txBody>
          <a:bodyPr/>
          <a:lstStyle/>
          <a:p>
            <a:r>
              <a:rPr lang="bg-BG" dirty="0"/>
              <a:t>ДА</a:t>
            </a:r>
            <a:br>
              <a:rPr lang="bg-BG" dirty="0"/>
            </a:br>
            <a:endParaRPr lang="en-GB" dirty="0"/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002" y="1738913"/>
            <a:ext cx="7474997" cy="4204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492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9.Какво символизира кокошката?</a:t>
            </a:r>
            <a:endParaRPr lang="en-GB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1233996" y="2281561"/>
            <a:ext cx="4039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А) Ранно събуждане</a:t>
            </a:r>
            <a:endParaRPr lang="en-GB" dirty="0"/>
          </a:p>
        </p:txBody>
      </p:sp>
      <p:sp>
        <p:nvSpPr>
          <p:cNvPr id="4" name="Текстово поле 3"/>
          <p:cNvSpPr txBox="1"/>
          <p:nvPr/>
        </p:nvSpPr>
        <p:spPr>
          <a:xfrm>
            <a:off x="1233996" y="3515557"/>
            <a:ext cx="3764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Б) Хаос и безредици</a:t>
            </a:r>
            <a:endParaRPr lang="en-GB" dirty="0"/>
          </a:p>
        </p:txBody>
      </p:sp>
      <p:sp>
        <p:nvSpPr>
          <p:cNvPr id="5" name="Текстово поле 4"/>
          <p:cNvSpPr txBox="1"/>
          <p:nvPr/>
        </p:nvSpPr>
        <p:spPr>
          <a:xfrm>
            <a:off x="5646198" y="2352583"/>
            <a:ext cx="3586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В) Грижа и плодородие</a:t>
            </a:r>
            <a:endParaRPr lang="en-GB" dirty="0"/>
          </a:p>
        </p:txBody>
      </p:sp>
      <p:sp>
        <p:nvSpPr>
          <p:cNvPr id="6" name="Текстово поле 5"/>
          <p:cNvSpPr txBox="1"/>
          <p:nvPr/>
        </p:nvSpPr>
        <p:spPr>
          <a:xfrm>
            <a:off x="5646198" y="3444536"/>
            <a:ext cx="4252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Г) Безкрайна свобода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7601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66330" y="1890944"/>
            <a:ext cx="3320142" cy="1766656"/>
          </a:xfrm>
        </p:spPr>
        <p:txBody>
          <a:bodyPr/>
          <a:lstStyle/>
          <a:p>
            <a:r>
              <a:rPr lang="bg-BG" dirty="0"/>
              <a:t>Майчина грижа и плодородие</a:t>
            </a:r>
            <a:endParaRPr lang="en-GB" dirty="0"/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581" y="881109"/>
            <a:ext cx="3123552" cy="5552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918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10.Кои </a:t>
            </a:r>
            <a:r>
              <a:rPr lang="ru-RU" b="1" dirty="0" err="1"/>
              <a:t>са</a:t>
            </a:r>
            <a:r>
              <a:rPr lang="ru-RU" b="1" dirty="0"/>
              <a:t> </a:t>
            </a:r>
            <a:r>
              <a:rPr lang="ru-RU" b="1" dirty="0" err="1"/>
              <a:t>днешните</a:t>
            </a:r>
            <a:r>
              <a:rPr lang="ru-RU" b="1" dirty="0"/>
              <a:t> </a:t>
            </a:r>
            <a:r>
              <a:rPr lang="ru-RU" b="1" dirty="0" err="1"/>
              <a:t>яйцеснасящи</a:t>
            </a:r>
            <a:r>
              <a:rPr lang="ru-RU" b="1" dirty="0"/>
              <a:t> </a:t>
            </a:r>
            <a:r>
              <a:rPr lang="ru-RU" b="1" dirty="0" err="1"/>
              <a:t>бозайници</a:t>
            </a:r>
            <a:r>
              <a:rPr lang="ru-RU" b="1" dirty="0"/>
              <a:t>?</a:t>
            </a:r>
            <a:br>
              <a:rPr lang="ru-RU" dirty="0"/>
            </a:br>
            <a:endParaRPr lang="en-GB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729761" y="2066192"/>
            <a:ext cx="45016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ru-RU" dirty="0"/>
            </a:br>
            <a:r>
              <a:rPr lang="ru-RU" dirty="0"/>
              <a:t>А) </a:t>
            </a:r>
            <a:r>
              <a:rPr lang="ru-RU" dirty="0" err="1"/>
              <a:t>Котката</a:t>
            </a:r>
            <a:r>
              <a:rPr lang="ru-RU" dirty="0"/>
              <a:t> и </a:t>
            </a:r>
            <a:r>
              <a:rPr lang="ru-RU" dirty="0" err="1"/>
              <a:t>кучето</a:t>
            </a:r>
            <a:br>
              <a:rPr lang="ru-RU" dirty="0"/>
            </a:br>
            <a:endParaRPr lang="en-GB" dirty="0"/>
          </a:p>
        </p:txBody>
      </p:sp>
      <p:sp>
        <p:nvSpPr>
          <p:cNvPr id="4" name="Текстово поле 3"/>
          <p:cNvSpPr txBox="1"/>
          <p:nvPr/>
        </p:nvSpPr>
        <p:spPr>
          <a:xfrm>
            <a:off x="641838" y="3365248"/>
            <a:ext cx="4510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Б) </a:t>
            </a:r>
            <a:r>
              <a:rPr lang="ru-RU" dirty="0" err="1"/>
              <a:t>Кенгуруто</a:t>
            </a:r>
            <a:r>
              <a:rPr lang="ru-RU" dirty="0"/>
              <a:t> и </a:t>
            </a:r>
            <a:r>
              <a:rPr lang="ru-RU" dirty="0" err="1"/>
              <a:t>коалата</a:t>
            </a:r>
            <a:endParaRPr lang="en-GB" dirty="0"/>
          </a:p>
        </p:txBody>
      </p:sp>
      <p:sp>
        <p:nvSpPr>
          <p:cNvPr id="5" name="Текстово поле 4"/>
          <p:cNvSpPr txBox="1"/>
          <p:nvPr/>
        </p:nvSpPr>
        <p:spPr>
          <a:xfrm>
            <a:off x="6638192" y="2066192"/>
            <a:ext cx="40633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ru-RU" dirty="0"/>
            </a:br>
            <a:r>
              <a:rPr lang="ru-RU" dirty="0"/>
              <a:t>В) </a:t>
            </a:r>
            <a:r>
              <a:rPr lang="ru-RU" dirty="0" err="1"/>
              <a:t>Птицечовката</a:t>
            </a:r>
            <a:r>
              <a:rPr lang="ru-RU" dirty="0"/>
              <a:t> и </a:t>
            </a:r>
            <a:r>
              <a:rPr lang="ru-RU" dirty="0" err="1"/>
              <a:t>ехидната</a:t>
            </a:r>
            <a:br>
              <a:rPr lang="ru-RU" dirty="0"/>
            </a:br>
            <a:endParaRPr lang="en-GB" dirty="0"/>
          </a:p>
        </p:txBody>
      </p:sp>
      <p:sp>
        <p:nvSpPr>
          <p:cNvPr id="6" name="Текстово поле 5"/>
          <p:cNvSpPr txBox="1"/>
          <p:nvPr/>
        </p:nvSpPr>
        <p:spPr>
          <a:xfrm>
            <a:off x="6613160" y="3411415"/>
            <a:ext cx="40884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Г) </a:t>
            </a:r>
            <a:r>
              <a:rPr lang="ru-RU" dirty="0" err="1"/>
              <a:t>Делфинът</a:t>
            </a:r>
            <a:r>
              <a:rPr lang="ru-RU" dirty="0"/>
              <a:t> и </a:t>
            </a:r>
            <a:r>
              <a:rPr lang="ru-RU" dirty="0" err="1"/>
              <a:t>китът</a:t>
            </a:r>
            <a:endParaRPr lang="en-GB" dirty="0"/>
          </a:p>
          <a:p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969" y="1748898"/>
            <a:ext cx="5080293" cy="3389281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61" y="1748899"/>
            <a:ext cx="5265576" cy="3389281"/>
          </a:xfrm>
          <a:prstGeom prst="rect">
            <a:avLst/>
          </a:prstGeom>
        </p:spPr>
      </p:pic>
      <p:sp>
        <p:nvSpPr>
          <p:cNvPr id="4" name="Текстово поле 3"/>
          <p:cNvSpPr txBox="1"/>
          <p:nvPr/>
        </p:nvSpPr>
        <p:spPr>
          <a:xfrm>
            <a:off x="1349406" y="1020932"/>
            <a:ext cx="44832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dirty="0"/>
              <a:t>ЕХИДНА</a:t>
            </a:r>
            <a:endParaRPr lang="en-GB" sz="2400" dirty="0"/>
          </a:p>
        </p:txBody>
      </p:sp>
      <p:sp>
        <p:nvSpPr>
          <p:cNvPr id="5" name="Текстово поле 4"/>
          <p:cNvSpPr txBox="1"/>
          <p:nvPr/>
        </p:nvSpPr>
        <p:spPr>
          <a:xfrm>
            <a:off x="6924583" y="1020932"/>
            <a:ext cx="4287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dirty="0"/>
              <a:t>ПТИЦЕЧОВКА</a:t>
            </a:r>
            <a:endParaRPr lang="en-GB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11.</a:t>
            </a:r>
            <a:r>
              <a:rPr lang="en-GB" dirty="0" err="1"/>
              <a:t>Кой</a:t>
            </a:r>
            <a:r>
              <a:rPr lang="en-GB" dirty="0"/>
              <a:t> е </a:t>
            </a:r>
            <a:r>
              <a:rPr lang="en-GB" dirty="0" err="1"/>
              <a:t>предшественикът</a:t>
            </a:r>
            <a:r>
              <a:rPr lang="en-GB" dirty="0"/>
              <a:t> </a:t>
            </a:r>
            <a:r>
              <a:rPr lang="en-GB" dirty="0" err="1"/>
              <a:t>на</a:t>
            </a:r>
            <a:r>
              <a:rPr lang="en-GB" dirty="0"/>
              <a:t> </a:t>
            </a:r>
            <a:r>
              <a:rPr lang="en-GB" dirty="0" err="1"/>
              <a:t>кокошката</a:t>
            </a:r>
            <a:r>
              <a:rPr lang="en-GB" dirty="0"/>
              <a:t>?</a:t>
            </a:r>
          </a:p>
        </p:txBody>
      </p:sp>
      <p:sp>
        <p:nvSpPr>
          <p:cNvPr id="3" name="Текстово поле 2"/>
          <p:cNvSpPr txBox="1"/>
          <p:nvPr/>
        </p:nvSpPr>
        <p:spPr>
          <a:xfrm>
            <a:off x="754602" y="2228295"/>
            <a:ext cx="4616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А) ПЪДПЪДЪК</a:t>
            </a:r>
            <a:endParaRPr lang="en-GB" dirty="0"/>
          </a:p>
        </p:txBody>
      </p:sp>
      <p:sp>
        <p:nvSpPr>
          <p:cNvPr id="4" name="Текстово поле 3"/>
          <p:cNvSpPr txBox="1"/>
          <p:nvPr/>
        </p:nvSpPr>
        <p:spPr>
          <a:xfrm>
            <a:off x="754602" y="3959441"/>
            <a:ext cx="5051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Б) СИВА ДЖУНГЛОВА КОКОШКА</a:t>
            </a:r>
            <a:endParaRPr lang="en-GB" dirty="0"/>
          </a:p>
        </p:txBody>
      </p:sp>
      <p:sp>
        <p:nvSpPr>
          <p:cNvPr id="5" name="Текстово поле 4"/>
          <p:cNvSpPr txBox="1"/>
          <p:nvPr/>
        </p:nvSpPr>
        <p:spPr>
          <a:xfrm>
            <a:off x="6596109" y="2228295"/>
            <a:ext cx="50070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В) ЧЕРВЕНА ДЖУНГЛОВА КОКОШКА</a:t>
            </a:r>
            <a:endParaRPr lang="en-GB" dirty="0"/>
          </a:p>
        </p:txBody>
      </p:sp>
      <p:sp>
        <p:nvSpPr>
          <p:cNvPr id="6" name="Текстово поле 5"/>
          <p:cNvSpPr txBox="1"/>
          <p:nvPr/>
        </p:nvSpPr>
        <p:spPr>
          <a:xfrm>
            <a:off x="6596109" y="3959441"/>
            <a:ext cx="4625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Г) ФАЗАН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3171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авоъгълник 2"/>
          <p:cNvSpPr/>
          <p:nvPr/>
        </p:nvSpPr>
        <p:spPr>
          <a:xfrm>
            <a:off x="529058" y="909506"/>
            <a:ext cx="47807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dirty="0">
                <a:latin typeface="Roboto"/>
              </a:rPr>
              <a:t>Червена </a:t>
            </a:r>
            <a:r>
              <a:rPr lang="bg-BG" dirty="0" err="1">
                <a:latin typeface="Roboto"/>
              </a:rPr>
              <a:t>джунглова</a:t>
            </a:r>
            <a:r>
              <a:rPr lang="bg-BG" dirty="0">
                <a:latin typeface="Roboto"/>
              </a:rPr>
              <a:t> кокошка </a:t>
            </a:r>
            <a:r>
              <a:rPr lang="en-GB" dirty="0">
                <a:latin typeface="Roboto"/>
              </a:rPr>
              <a:t>(Gallus </a:t>
            </a:r>
            <a:r>
              <a:rPr lang="en-GB" dirty="0" err="1">
                <a:latin typeface="Roboto"/>
              </a:rPr>
              <a:t>gallus</a:t>
            </a:r>
            <a:r>
              <a:rPr lang="en-GB" dirty="0">
                <a:latin typeface="Roboto"/>
              </a:rPr>
              <a:t>)</a:t>
            </a:r>
            <a:endParaRPr lang="en-GB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229" y="1464549"/>
            <a:ext cx="6233234" cy="4487928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8095" y="1931232"/>
            <a:ext cx="4245216" cy="3040261"/>
          </a:xfrm>
          <a:prstGeom prst="rect">
            <a:avLst/>
          </a:prstGeom>
        </p:spPr>
      </p:pic>
      <p:sp>
        <p:nvSpPr>
          <p:cNvPr id="6" name="Текстово поле 5"/>
          <p:cNvSpPr txBox="1"/>
          <p:nvPr/>
        </p:nvSpPr>
        <p:spPr>
          <a:xfrm>
            <a:off x="8078680" y="1263301"/>
            <a:ext cx="3258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Домашна кокошка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1728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85313" y="1964924"/>
            <a:ext cx="10058402" cy="1219200"/>
          </a:xfrm>
        </p:spPr>
        <p:txBody>
          <a:bodyPr>
            <a:normAutofit fontScale="90000"/>
          </a:bodyPr>
          <a:lstStyle/>
          <a:p>
            <a:r>
              <a:rPr lang="bg-BG" dirty="0"/>
              <a:t>12.</a:t>
            </a:r>
            <a:r>
              <a:rPr lang="en-GB" dirty="0" err="1"/>
              <a:t>От</a:t>
            </a:r>
            <a:r>
              <a:rPr lang="en-GB" dirty="0"/>
              <a:t> </a:t>
            </a:r>
            <a:r>
              <a:rPr lang="en-GB" dirty="0" err="1"/>
              <a:t>какви</a:t>
            </a:r>
            <a:r>
              <a:rPr lang="en-GB" dirty="0"/>
              <a:t> </a:t>
            </a:r>
            <a:r>
              <a:rPr lang="en-GB" dirty="0" err="1"/>
              <a:t>същества</a:t>
            </a:r>
            <a:r>
              <a:rPr lang="en-GB" dirty="0"/>
              <a:t> </a:t>
            </a:r>
            <a:r>
              <a:rPr lang="en-GB" dirty="0" err="1"/>
              <a:t>произлизат</a:t>
            </a:r>
            <a:r>
              <a:rPr lang="en-GB" dirty="0"/>
              <a:t> </a:t>
            </a:r>
            <a:r>
              <a:rPr lang="en-GB" dirty="0" err="1"/>
              <a:t>най-древните</a:t>
            </a:r>
            <a:r>
              <a:rPr lang="en-GB" dirty="0"/>
              <a:t> </a:t>
            </a:r>
            <a:r>
              <a:rPr lang="en-GB" dirty="0" err="1"/>
              <a:t>птици</a:t>
            </a:r>
            <a:r>
              <a:rPr lang="en-GB" dirty="0"/>
              <a:t>?</a:t>
            </a:r>
            <a:br>
              <a:rPr lang="en-GB" dirty="0"/>
            </a:br>
            <a:br>
              <a:rPr lang="en-GB" dirty="0"/>
            </a:br>
            <a:endParaRPr lang="bg-BG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1056442" y="2885243"/>
            <a:ext cx="3855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/>
              <a:t>А) от древни летящи влечуги</a:t>
            </a:r>
            <a:endParaRPr lang="en-GB" dirty="0"/>
          </a:p>
        </p:txBody>
      </p:sp>
      <p:sp>
        <p:nvSpPr>
          <p:cNvPr id="4" name="Текстово поле 3"/>
          <p:cNvSpPr txBox="1"/>
          <p:nvPr/>
        </p:nvSpPr>
        <p:spPr>
          <a:xfrm>
            <a:off x="1056442" y="3781277"/>
            <a:ext cx="5157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Б) от праисторически </a:t>
            </a:r>
            <a:r>
              <a:rPr lang="bg-BG" dirty="0" err="1"/>
              <a:t>прилепоподбни</a:t>
            </a:r>
            <a:r>
              <a:rPr lang="bg-BG" dirty="0"/>
              <a:t> същества</a:t>
            </a:r>
            <a:endParaRPr lang="en-GB" dirty="0"/>
          </a:p>
        </p:txBody>
      </p:sp>
      <p:sp>
        <p:nvSpPr>
          <p:cNvPr id="5" name="Текстово поле 4"/>
          <p:cNvSpPr txBox="1"/>
          <p:nvPr/>
        </p:nvSpPr>
        <p:spPr>
          <a:xfrm>
            <a:off x="6409678" y="2885243"/>
            <a:ext cx="5442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В) от първите </a:t>
            </a:r>
            <a:r>
              <a:rPr lang="bg-BG" dirty="0" err="1"/>
              <a:t>яйцеснасящи</a:t>
            </a:r>
            <a:r>
              <a:rPr lang="bg-BG" dirty="0"/>
              <a:t> бозайници</a:t>
            </a:r>
            <a:endParaRPr lang="en-GB" dirty="0"/>
          </a:p>
        </p:txBody>
      </p:sp>
      <p:sp>
        <p:nvSpPr>
          <p:cNvPr id="6" name="Текстово поле 5"/>
          <p:cNvSpPr txBox="1"/>
          <p:nvPr/>
        </p:nvSpPr>
        <p:spPr>
          <a:xfrm>
            <a:off x="6409678" y="3923930"/>
            <a:ext cx="5681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Г) </a:t>
            </a:r>
            <a:r>
              <a:rPr lang="ru-RU" dirty="0"/>
              <a:t>от малки </a:t>
            </a:r>
            <a:r>
              <a:rPr lang="ru-RU" dirty="0" err="1"/>
              <a:t>пернати</a:t>
            </a:r>
            <a:r>
              <a:rPr lang="ru-RU" dirty="0"/>
              <a:t> </a:t>
            </a:r>
            <a:r>
              <a:rPr lang="ru-RU" dirty="0" err="1"/>
              <a:t>тероподни</a:t>
            </a:r>
            <a:r>
              <a:rPr lang="ru-RU" dirty="0"/>
              <a:t> </a:t>
            </a:r>
            <a:r>
              <a:rPr lang="ru-RU" dirty="0" err="1"/>
              <a:t>динозаври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03574" y="864094"/>
            <a:ext cx="10058402" cy="1219200"/>
          </a:xfrm>
        </p:spPr>
        <p:txBody>
          <a:bodyPr/>
          <a:lstStyle/>
          <a:p>
            <a:r>
              <a:rPr lang="bg-BG" dirty="0"/>
              <a:t>Малки пернати </a:t>
            </a:r>
            <a:r>
              <a:rPr lang="bg-BG" dirty="0" err="1"/>
              <a:t>тероподобни</a:t>
            </a:r>
            <a:r>
              <a:rPr lang="bg-BG" dirty="0"/>
              <a:t> динозаври</a:t>
            </a:r>
            <a:br>
              <a:rPr lang="bg-BG" dirty="0"/>
            </a:br>
            <a:endParaRPr lang="en-GB" dirty="0"/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150" y="1743231"/>
            <a:ext cx="6096000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Интересен факт</a:t>
            </a:r>
            <a:endParaRPr lang="en-GB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940924" y="2091955"/>
            <a:ext cx="4954588" cy="4187952"/>
          </a:xfrm>
        </p:spPr>
        <p:txBody>
          <a:bodyPr>
            <a:normAutofit/>
          </a:bodyPr>
          <a:lstStyle/>
          <a:p>
            <a:r>
              <a:rPr lang="bg-BG" dirty="0"/>
              <a:t>Само преди няколко дни учени от Южна Корея описаха нов вид динозавър – </a:t>
            </a:r>
            <a:r>
              <a:rPr lang="en-GB" i="1" dirty="0" err="1"/>
              <a:t>Doolysaurus</a:t>
            </a:r>
            <a:r>
              <a:rPr lang="en-GB" i="1" dirty="0"/>
              <a:t> </a:t>
            </a:r>
            <a:r>
              <a:rPr lang="en-GB" i="1" dirty="0" err="1"/>
              <a:t>huhmini</a:t>
            </a:r>
            <a:r>
              <a:rPr lang="en-GB" dirty="0"/>
              <a:t>, </a:t>
            </a:r>
            <a:r>
              <a:rPr lang="bg-BG" dirty="0"/>
              <a:t>кръстен на известния анимационен герой- </a:t>
            </a:r>
            <a:r>
              <a:rPr lang="en-GB" i="1" dirty="0" err="1"/>
              <a:t>Dooly</a:t>
            </a:r>
            <a:r>
              <a:rPr lang="en-GB" i="1" dirty="0"/>
              <a:t> the Little Dinosaur</a:t>
            </a:r>
            <a:r>
              <a:rPr lang="en-GB" dirty="0"/>
              <a:t>.</a:t>
            </a:r>
            <a:endParaRPr lang="bg-BG" dirty="0"/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1076" y="479395"/>
            <a:ext cx="3587581" cy="2536531"/>
          </a:xfr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822" y="3421341"/>
            <a:ext cx="4529433" cy="2491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433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лавие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Извод</a:t>
            </a:r>
            <a:endParaRPr lang="en-GB" dirty="0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ru-RU" dirty="0"/>
              <a:t>ЯЙЦЕТО И КОКОШКАТА, </a:t>
            </a:r>
            <a:r>
              <a:rPr lang="ru-RU" dirty="0" err="1"/>
              <a:t>защото</a:t>
            </a:r>
            <a:r>
              <a:rPr lang="ru-RU" dirty="0"/>
              <a:t> в </a:t>
            </a:r>
            <a:r>
              <a:rPr lang="ru-RU" dirty="0" err="1"/>
              <a:t>крайна</a:t>
            </a:r>
            <a:r>
              <a:rPr lang="ru-RU" dirty="0"/>
              <a:t> сметка, за да имаме </a:t>
            </a:r>
            <a:r>
              <a:rPr lang="ru-RU" dirty="0" err="1"/>
              <a:t>еволюция</a:t>
            </a:r>
            <a:r>
              <a:rPr lang="ru-RU" dirty="0"/>
              <a:t>, </a:t>
            </a:r>
            <a:r>
              <a:rPr lang="ru-RU" dirty="0" err="1"/>
              <a:t>са</a:t>
            </a:r>
            <a:r>
              <a:rPr lang="ru-RU" dirty="0"/>
              <a:t> ни </a:t>
            </a:r>
            <a:r>
              <a:rPr lang="ru-RU" dirty="0" err="1"/>
              <a:t>необходими</a:t>
            </a:r>
            <a:r>
              <a:rPr lang="ru-RU" dirty="0"/>
              <a:t> „яйце“ и „</a:t>
            </a:r>
            <a:r>
              <a:rPr lang="ru-RU" dirty="0" err="1"/>
              <a:t>кокошка</a:t>
            </a:r>
            <a:r>
              <a:rPr lang="ru-RU" dirty="0"/>
              <a:t>“. </a:t>
            </a:r>
            <a:r>
              <a:rPr lang="ru-RU" dirty="0" err="1"/>
              <a:t>Дори</a:t>
            </a:r>
            <a:r>
              <a:rPr lang="ru-RU" dirty="0"/>
              <a:t> </a:t>
            </a:r>
            <a:r>
              <a:rPr lang="ru-RU" dirty="0" err="1"/>
              <a:t>самата</a:t>
            </a:r>
            <a:r>
              <a:rPr lang="ru-RU" dirty="0"/>
              <a:t> </a:t>
            </a:r>
            <a:r>
              <a:rPr lang="ru-RU" dirty="0" err="1"/>
              <a:t>кокошка</a:t>
            </a:r>
            <a:r>
              <a:rPr lang="ru-RU" dirty="0"/>
              <a:t> да е </a:t>
            </a:r>
            <a:r>
              <a:rPr lang="ru-RU" dirty="0" err="1"/>
              <a:t>приемала</a:t>
            </a:r>
            <a:r>
              <a:rPr lang="ru-RU" dirty="0"/>
              <a:t> </a:t>
            </a:r>
            <a:r>
              <a:rPr lang="ru-RU" dirty="0" err="1"/>
              <a:t>различни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, </a:t>
            </a:r>
            <a:r>
              <a:rPr lang="ru-RU" dirty="0" err="1"/>
              <a:t>тя</a:t>
            </a:r>
            <a:r>
              <a:rPr lang="ru-RU" dirty="0"/>
              <a:t> все пак е </a:t>
            </a:r>
            <a:r>
              <a:rPr lang="ru-RU" dirty="0" err="1"/>
              <a:t>съществувала</a:t>
            </a:r>
            <a:r>
              <a:rPr lang="ru-RU" dirty="0"/>
              <a:t>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цялото</a:t>
            </a:r>
            <a:r>
              <a:rPr lang="ru-RU" dirty="0"/>
              <a:t> </a:t>
            </a:r>
            <a:r>
              <a:rPr lang="ru-RU" dirty="0" err="1"/>
              <a:t>време</a:t>
            </a:r>
            <a:r>
              <a:rPr lang="ru-RU" dirty="0"/>
              <a:t>. </a:t>
            </a:r>
            <a:r>
              <a:rPr lang="ru-RU" dirty="0" err="1"/>
              <a:t>Винаги</a:t>
            </a:r>
            <a:r>
              <a:rPr lang="ru-RU" dirty="0"/>
              <a:t> е </a:t>
            </a:r>
            <a:r>
              <a:rPr lang="ru-RU" dirty="0" err="1"/>
              <a:t>имало</a:t>
            </a:r>
            <a:r>
              <a:rPr lang="ru-RU" dirty="0"/>
              <a:t> </a:t>
            </a:r>
            <a:r>
              <a:rPr lang="ru-RU" dirty="0" err="1"/>
              <a:t>тяло</a:t>
            </a:r>
            <a:r>
              <a:rPr lang="ru-RU" dirty="0"/>
              <a:t> – </a:t>
            </a:r>
            <a:r>
              <a:rPr lang="ru-RU" dirty="0" err="1"/>
              <a:t>субект</a:t>
            </a:r>
            <a:r>
              <a:rPr lang="ru-RU" dirty="0"/>
              <a:t>, </a:t>
            </a:r>
            <a:r>
              <a:rPr lang="ru-RU" dirty="0" err="1"/>
              <a:t>който</a:t>
            </a:r>
            <a:r>
              <a:rPr lang="ru-RU" dirty="0"/>
              <a:t> да се </a:t>
            </a:r>
            <a:r>
              <a:rPr lang="ru-RU" dirty="0" err="1"/>
              <a:t>грижи</a:t>
            </a:r>
            <a:r>
              <a:rPr lang="ru-RU" dirty="0"/>
              <a:t> за </a:t>
            </a:r>
            <a:r>
              <a:rPr lang="ru-RU" dirty="0" err="1"/>
              <a:t>новороденото</a:t>
            </a:r>
            <a:r>
              <a:rPr lang="ru-RU" dirty="0"/>
              <a:t> и за </a:t>
            </a:r>
            <a:r>
              <a:rPr lang="ru-RU" dirty="0" err="1"/>
              <a:t>новото</a:t>
            </a:r>
            <a:r>
              <a:rPr lang="ru-RU" dirty="0"/>
              <a:t> начало, за да </a:t>
            </a:r>
            <a:r>
              <a:rPr lang="ru-RU" dirty="0" err="1"/>
              <a:t>може</a:t>
            </a:r>
            <a:r>
              <a:rPr lang="ru-RU" dirty="0"/>
              <a:t> то да </a:t>
            </a:r>
            <a:r>
              <a:rPr lang="ru-RU" dirty="0" err="1"/>
              <a:t>израсне</a:t>
            </a:r>
            <a:r>
              <a:rPr lang="ru-RU" dirty="0"/>
              <a:t> и от своя страна да </a:t>
            </a:r>
            <a:r>
              <a:rPr lang="ru-RU" dirty="0" err="1"/>
              <a:t>създаде</a:t>
            </a:r>
            <a:r>
              <a:rPr lang="ru-RU" dirty="0"/>
              <a:t> ново начало.</a:t>
            </a:r>
            <a:endParaRPr lang="en-GB" dirty="0"/>
          </a:p>
          <a:p>
            <a:pPr lvl="0"/>
            <a:r>
              <a:rPr lang="ru-RU" dirty="0"/>
              <a:t>И </a:t>
            </a:r>
            <a:r>
              <a:rPr lang="ru-RU" dirty="0" err="1"/>
              <a:t>както</a:t>
            </a:r>
            <a:r>
              <a:rPr lang="ru-RU" dirty="0"/>
              <a:t> </a:t>
            </a:r>
            <a:r>
              <a:rPr lang="ru-RU" dirty="0" err="1"/>
              <a:t>според</a:t>
            </a:r>
            <a:r>
              <a:rPr lang="ru-RU" dirty="0"/>
              <a:t> </a:t>
            </a:r>
            <a:r>
              <a:rPr lang="ru-RU" dirty="0" err="1"/>
              <a:t>науката</a:t>
            </a:r>
            <a:r>
              <a:rPr lang="ru-RU" dirty="0"/>
              <a:t> и </a:t>
            </a:r>
            <a:r>
              <a:rPr lang="ru-RU" dirty="0" err="1"/>
              <a:t>теорията</a:t>
            </a:r>
            <a:r>
              <a:rPr lang="ru-RU" dirty="0"/>
              <a:t> за </a:t>
            </a:r>
            <a:r>
              <a:rPr lang="ru-RU" dirty="0" err="1"/>
              <a:t>Големия</a:t>
            </a:r>
            <a:r>
              <a:rPr lang="ru-RU" dirty="0"/>
              <a:t> </a:t>
            </a:r>
            <a:r>
              <a:rPr lang="ru-RU" dirty="0" err="1"/>
              <a:t>взрив</a:t>
            </a:r>
            <a:r>
              <a:rPr lang="ru-RU" dirty="0"/>
              <a:t> </a:t>
            </a:r>
            <a:r>
              <a:rPr lang="ru-RU" dirty="0" err="1"/>
              <a:t>Вселената</a:t>
            </a:r>
            <a:r>
              <a:rPr lang="ru-RU" dirty="0"/>
              <a:t> е </a:t>
            </a:r>
            <a:r>
              <a:rPr lang="ru-RU" dirty="0" err="1"/>
              <a:t>започнала</a:t>
            </a:r>
            <a:r>
              <a:rPr lang="ru-RU" dirty="0"/>
              <a:t> да се </a:t>
            </a:r>
            <a:r>
              <a:rPr lang="ru-RU" dirty="0" err="1"/>
              <a:t>разширява</a:t>
            </a:r>
            <a:r>
              <a:rPr lang="ru-RU" dirty="0"/>
              <a:t> от </a:t>
            </a:r>
            <a:r>
              <a:rPr lang="ru-RU" dirty="0" err="1"/>
              <a:t>едно</a:t>
            </a:r>
            <a:r>
              <a:rPr lang="ru-RU" dirty="0"/>
              <a:t> </a:t>
            </a:r>
            <a:r>
              <a:rPr lang="ru-RU" dirty="0" err="1"/>
              <a:t>изключително</a:t>
            </a:r>
            <a:r>
              <a:rPr lang="ru-RU" dirty="0"/>
              <a:t> </a:t>
            </a:r>
            <a:r>
              <a:rPr lang="ru-RU" dirty="0" err="1"/>
              <a:t>горещо</a:t>
            </a:r>
            <a:r>
              <a:rPr lang="ru-RU" dirty="0"/>
              <a:t> и </a:t>
            </a:r>
            <a:r>
              <a:rPr lang="ru-RU" dirty="0" err="1"/>
              <a:t>плътно</a:t>
            </a:r>
            <a:r>
              <a:rPr lang="ru-RU" dirty="0"/>
              <a:t> </a:t>
            </a:r>
            <a:r>
              <a:rPr lang="ru-RU" dirty="0" err="1"/>
              <a:t>състояние</a:t>
            </a:r>
            <a:r>
              <a:rPr lang="ru-RU" dirty="0"/>
              <a:t> до размерите,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познаваме</a:t>
            </a:r>
            <a:r>
              <a:rPr lang="ru-RU" dirty="0"/>
              <a:t> </a:t>
            </a:r>
            <a:r>
              <a:rPr lang="ru-RU" dirty="0" err="1"/>
              <a:t>днес</a:t>
            </a:r>
            <a:r>
              <a:rPr lang="ru-RU" dirty="0"/>
              <a:t>, и </a:t>
            </a:r>
            <a:r>
              <a:rPr lang="ru-RU" dirty="0" err="1"/>
              <a:t>продължава</a:t>
            </a:r>
            <a:r>
              <a:rPr lang="ru-RU" dirty="0"/>
              <a:t> да се </a:t>
            </a:r>
            <a:r>
              <a:rPr lang="ru-RU" dirty="0" err="1"/>
              <a:t>разширява</a:t>
            </a:r>
            <a:r>
              <a:rPr lang="ru-RU" dirty="0"/>
              <a:t>, </a:t>
            </a:r>
            <a:r>
              <a:rPr lang="ru-RU" dirty="0" err="1"/>
              <a:t>така</a:t>
            </a:r>
            <a:r>
              <a:rPr lang="ru-RU" dirty="0"/>
              <a:t> можем да си представим, че </a:t>
            </a:r>
            <a:r>
              <a:rPr lang="ru-RU" dirty="0" err="1"/>
              <a:t>Вселената</a:t>
            </a:r>
            <a:r>
              <a:rPr lang="ru-RU" dirty="0"/>
              <a:t> се е „</a:t>
            </a:r>
            <a:r>
              <a:rPr lang="ru-RU" dirty="0" err="1"/>
              <a:t>излюпила</a:t>
            </a:r>
            <a:r>
              <a:rPr lang="ru-RU" dirty="0"/>
              <a:t>“ от </a:t>
            </a:r>
            <a:r>
              <a:rPr lang="ru-RU" dirty="0" err="1"/>
              <a:t>едно</a:t>
            </a:r>
            <a:r>
              <a:rPr lang="ru-RU" dirty="0"/>
              <a:t> </a:t>
            </a:r>
            <a:r>
              <a:rPr lang="ru-RU" dirty="0" err="1"/>
              <a:t>грижливо</a:t>
            </a:r>
            <a:r>
              <a:rPr lang="ru-RU" dirty="0"/>
              <a:t> </a:t>
            </a:r>
            <a:r>
              <a:rPr lang="ru-RU" dirty="0" err="1"/>
              <a:t>отгледано</a:t>
            </a:r>
            <a:r>
              <a:rPr lang="ru-RU" dirty="0"/>
              <a:t> яйце.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0241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032878" y="2373297"/>
            <a:ext cx="10058402" cy="1219200"/>
          </a:xfrm>
        </p:spPr>
        <p:txBody>
          <a:bodyPr/>
          <a:lstStyle/>
          <a:p>
            <a:r>
              <a:rPr lang="bg-BG" dirty="0"/>
              <a:t>Благодарим за вниманието!</a:t>
            </a:r>
            <a:br>
              <a:rPr lang="bg-BG" dirty="0"/>
            </a:br>
            <a:endParaRPr lang="en-GB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470858" y="4242417"/>
            <a:ext cx="57260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ВОДЕЩИ: Елена Иванова, инж. Сийка Динкова, док. Николай Николов</a:t>
            </a:r>
          </a:p>
          <a:p>
            <a:r>
              <a:rPr lang="bg-BG" dirty="0"/>
              <a:t>ИЗГОТВИЛ: Елена Иванова</a:t>
            </a:r>
          </a:p>
          <a:p>
            <a:r>
              <a:rPr lang="bg-BG" dirty="0"/>
              <a:t>Дата: 25.03.26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967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Природна илюстрация 16: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на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на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с дъга</Template>
  <TotalTime>431</TotalTime>
  <Words>753</Words>
  <Application>Microsoft Office PowerPoint</Application>
  <PresentationFormat>Широк екран</PresentationFormat>
  <Paragraphs>126</Paragraphs>
  <Slides>33</Slides>
  <Notes>4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33</vt:i4>
      </vt:variant>
    </vt:vector>
  </HeadingPairs>
  <TitlesOfParts>
    <vt:vector size="37" baseType="lpstr">
      <vt:lpstr>Arial</vt:lpstr>
      <vt:lpstr>Roboto</vt:lpstr>
      <vt:lpstr>Segoe Print</vt:lpstr>
      <vt:lpstr>Природна илюстрация 16:9</vt:lpstr>
      <vt:lpstr>Яйцето и кокошката</vt:lpstr>
      <vt:lpstr>ГОЛЕМИЯТ ВЪПРОС</vt:lpstr>
      <vt:lpstr>ХРАНИТЕЛЕН СЪСТАВ НА ЯЙЦАТА</vt:lpstr>
      <vt:lpstr>Презентация на PowerPoint</vt:lpstr>
      <vt:lpstr>Презентация на PowerPoint</vt:lpstr>
      <vt:lpstr>ИГРА: Спечели яйце</vt:lpstr>
      <vt:lpstr> 1.Как наричаме връзката, при която едно явление поражда друго? </vt:lpstr>
      <vt:lpstr>ПРИЧИННО-СЛЕДСТВЕНА ВРЪЗКИ</vt:lpstr>
      <vt:lpstr>2.До къде можем да стигнем, ако проследим причинно-следствените връзки до първата причина?</vt:lpstr>
      <vt:lpstr>ГОЛЕМИЯТ ВЗРИВ</vt:lpstr>
      <vt:lpstr>3.Какво символизира яйцето?</vt:lpstr>
      <vt:lpstr>НАЧАЛО НА ЖИВОТА</vt:lpstr>
      <vt:lpstr>4.Какво се случва с прясното яйце в условия на вода? </vt:lpstr>
      <vt:lpstr>ПОТЪВА НА ДЪНОТО</vt:lpstr>
      <vt:lpstr>5.Какво символизира яйцето в християнската традиция? </vt:lpstr>
      <vt:lpstr> Възкресение и нов живот</vt:lpstr>
      <vt:lpstr>6. Какво символизира червеният цвят на великденското яйце?  </vt:lpstr>
      <vt:lpstr>КРЪВТА НА ХРИСТОС И ЖЕРТВАТА</vt:lpstr>
      <vt:lpstr>7.Какво е еволюцията?</vt:lpstr>
      <vt:lpstr>Процес, при който живите организми постепенно се променят и развиват през поколенията </vt:lpstr>
      <vt:lpstr>8.Възможно ли е следствието да бъде причина, а причината следствие? </vt:lpstr>
      <vt:lpstr>ДА </vt:lpstr>
      <vt:lpstr>9.Какво символизира кокошката?</vt:lpstr>
      <vt:lpstr>Майчина грижа и плодородие</vt:lpstr>
      <vt:lpstr>10.Кои са днешните яйцеснасящи бозайници? </vt:lpstr>
      <vt:lpstr>Презентация на PowerPoint</vt:lpstr>
      <vt:lpstr>11.Кой е предшественикът на кокошката?</vt:lpstr>
      <vt:lpstr>Презентация на PowerPoint</vt:lpstr>
      <vt:lpstr>12.От какви същества произлизат най-древните птици?  </vt:lpstr>
      <vt:lpstr>Малки пернати тероподобни динозаври </vt:lpstr>
      <vt:lpstr>Интересен факт</vt:lpstr>
      <vt:lpstr>Извод</vt:lpstr>
      <vt:lpstr>Благодарим за вниманието!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Яйцето и кокошката</dc:title>
  <dc:creator>elena_ivanova</dc:creator>
  <cp:lastModifiedBy>ritter@mail.bg</cp:lastModifiedBy>
  <cp:revision>40</cp:revision>
  <dcterms:created xsi:type="dcterms:W3CDTF">2026-03-18T09:39:00Z</dcterms:created>
  <dcterms:modified xsi:type="dcterms:W3CDTF">2026-03-25T18:50:26Z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216CD533995642D6947CEC403B4E6CAF_13</vt:lpwstr>
  </property>
  <property fmtid="{D5CDD505-2E9C-101B-9397-08002B2CF9AE}" pid="3" name="KSOProductBuildVer">
    <vt:lpwstr>1033-12.2.0.23155</vt:lpwstr>
  </property>
</Properties>
</file>